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0" r:id="rId7"/>
    <p:sldId id="261" r:id="rId8"/>
    <p:sldId id="265" r:id="rId9"/>
    <p:sldId id="262" r:id="rId10"/>
    <p:sldId id="263" r:id="rId11"/>
    <p:sldId id="264"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B4BC43F-A630-4529-B7A6-EB7577E939F0}" type="datetimeFigureOut">
              <a:rPr lang="en-GB" smtClean="0"/>
              <a:t>11/03/2015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A1EE1A-F734-4D57-AF8D-00377EC2C130}" type="slidenum">
              <a:rPr lang="en-GB" smtClean="0"/>
              <a:t>‹#›</a:t>
            </a:fld>
            <a:endParaRPr lang="en-GB"/>
          </a:p>
        </p:txBody>
      </p:sp>
    </p:spTree>
    <p:extLst>
      <p:ext uri="{BB962C8B-B14F-4D97-AF65-F5344CB8AC3E}">
        <p14:creationId xmlns:p14="http://schemas.microsoft.com/office/powerpoint/2010/main" val="4256232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B4BC43F-A630-4529-B7A6-EB7577E939F0}" type="datetimeFigureOut">
              <a:rPr lang="en-GB" smtClean="0"/>
              <a:t>11/03/2015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A1EE1A-F734-4D57-AF8D-00377EC2C130}" type="slidenum">
              <a:rPr lang="en-GB" smtClean="0"/>
              <a:t>‹#›</a:t>
            </a:fld>
            <a:endParaRPr lang="en-GB"/>
          </a:p>
        </p:txBody>
      </p:sp>
    </p:spTree>
    <p:extLst>
      <p:ext uri="{BB962C8B-B14F-4D97-AF65-F5344CB8AC3E}">
        <p14:creationId xmlns:p14="http://schemas.microsoft.com/office/powerpoint/2010/main" val="277653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B4BC43F-A630-4529-B7A6-EB7577E939F0}" type="datetimeFigureOut">
              <a:rPr lang="en-GB" smtClean="0"/>
              <a:t>11/03/2015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A1EE1A-F734-4D57-AF8D-00377EC2C130}" type="slidenum">
              <a:rPr lang="en-GB" smtClean="0"/>
              <a:t>‹#›</a:t>
            </a:fld>
            <a:endParaRPr lang="en-GB"/>
          </a:p>
        </p:txBody>
      </p:sp>
    </p:spTree>
    <p:extLst>
      <p:ext uri="{BB962C8B-B14F-4D97-AF65-F5344CB8AC3E}">
        <p14:creationId xmlns:p14="http://schemas.microsoft.com/office/powerpoint/2010/main" val="3140557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B4BC43F-A630-4529-B7A6-EB7577E939F0}" type="datetimeFigureOut">
              <a:rPr lang="en-GB" smtClean="0"/>
              <a:t>11/03/2015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A1EE1A-F734-4D57-AF8D-00377EC2C130}" type="slidenum">
              <a:rPr lang="en-GB" smtClean="0"/>
              <a:t>‹#›</a:t>
            </a:fld>
            <a:endParaRPr lang="en-GB"/>
          </a:p>
        </p:txBody>
      </p:sp>
    </p:spTree>
    <p:extLst>
      <p:ext uri="{BB962C8B-B14F-4D97-AF65-F5344CB8AC3E}">
        <p14:creationId xmlns:p14="http://schemas.microsoft.com/office/powerpoint/2010/main" val="2821504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4BC43F-A630-4529-B7A6-EB7577E939F0}" type="datetimeFigureOut">
              <a:rPr lang="en-GB" smtClean="0"/>
              <a:t>11/03/2015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A1EE1A-F734-4D57-AF8D-00377EC2C130}" type="slidenum">
              <a:rPr lang="en-GB" smtClean="0"/>
              <a:t>‹#›</a:t>
            </a:fld>
            <a:endParaRPr lang="en-GB"/>
          </a:p>
        </p:txBody>
      </p:sp>
    </p:spTree>
    <p:extLst>
      <p:ext uri="{BB962C8B-B14F-4D97-AF65-F5344CB8AC3E}">
        <p14:creationId xmlns:p14="http://schemas.microsoft.com/office/powerpoint/2010/main" val="1984104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B4BC43F-A630-4529-B7A6-EB7577E939F0}" type="datetimeFigureOut">
              <a:rPr lang="en-GB" smtClean="0"/>
              <a:t>11/03/2015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A1EE1A-F734-4D57-AF8D-00377EC2C130}" type="slidenum">
              <a:rPr lang="en-GB" smtClean="0"/>
              <a:t>‹#›</a:t>
            </a:fld>
            <a:endParaRPr lang="en-GB"/>
          </a:p>
        </p:txBody>
      </p:sp>
    </p:spTree>
    <p:extLst>
      <p:ext uri="{BB962C8B-B14F-4D97-AF65-F5344CB8AC3E}">
        <p14:creationId xmlns:p14="http://schemas.microsoft.com/office/powerpoint/2010/main" val="110472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B4BC43F-A630-4529-B7A6-EB7577E939F0}" type="datetimeFigureOut">
              <a:rPr lang="en-GB" smtClean="0"/>
              <a:t>11/03/2015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A1EE1A-F734-4D57-AF8D-00377EC2C130}" type="slidenum">
              <a:rPr lang="en-GB" smtClean="0"/>
              <a:t>‹#›</a:t>
            </a:fld>
            <a:endParaRPr lang="en-GB"/>
          </a:p>
        </p:txBody>
      </p:sp>
    </p:spTree>
    <p:extLst>
      <p:ext uri="{BB962C8B-B14F-4D97-AF65-F5344CB8AC3E}">
        <p14:creationId xmlns:p14="http://schemas.microsoft.com/office/powerpoint/2010/main" val="218006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B4BC43F-A630-4529-B7A6-EB7577E939F0}" type="datetimeFigureOut">
              <a:rPr lang="en-GB" smtClean="0"/>
              <a:t>11/03/2015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A1EE1A-F734-4D57-AF8D-00377EC2C130}" type="slidenum">
              <a:rPr lang="en-GB" smtClean="0"/>
              <a:t>‹#›</a:t>
            </a:fld>
            <a:endParaRPr lang="en-GB"/>
          </a:p>
        </p:txBody>
      </p:sp>
    </p:spTree>
    <p:extLst>
      <p:ext uri="{BB962C8B-B14F-4D97-AF65-F5344CB8AC3E}">
        <p14:creationId xmlns:p14="http://schemas.microsoft.com/office/powerpoint/2010/main" val="1036105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BC43F-A630-4529-B7A6-EB7577E939F0}" type="datetimeFigureOut">
              <a:rPr lang="en-GB" smtClean="0"/>
              <a:t>11/03/2015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A1EE1A-F734-4D57-AF8D-00377EC2C130}" type="slidenum">
              <a:rPr lang="en-GB" smtClean="0"/>
              <a:t>‹#›</a:t>
            </a:fld>
            <a:endParaRPr lang="en-GB"/>
          </a:p>
        </p:txBody>
      </p:sp>
    </p:spTree>
    <p:extLst>
      <p:ext uri="{BB962C8B-B14F-4D97-AF65-F5344CB8AC3E}">
        <p14:creationId xmlns:p14="http://schemas.microsoft.com/office/powerpoint/2010/main" val="2878454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4BC43F-A630-4529-B7A6-EB7577E939F0}" type="datetimeFigureOut">
              <a:rPr lang="en-GB" smtClean="0"/>
              <a:t>11/03/2015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A1EE1A-F734-4D57-AF8D-00377EC2C130}" type="slidenum">
              <a:rPr lang="en-GB" smtClean="0"/>
              <a:t>‹#›</a:t>
            </a:fld>
            <a:endParaRPr lang="en-GB"/>
          </a:p>
        </p:txBody>
      </p:sp>
    </p:spTree>
    <p:extLst>
      <p:ext uri="{BB962C8B-B14F-4D97-AF65-F5344CB8AC3E}">
        <p14:creationId xmlns:p14="http://schemas.microsoft.com/office/powerpoint/2010/main" val="230628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4BC43F-A630-4529-B7A6-EB7577E939F0}" type="datetimeFigureOut">
              <a:rPr lang="en-GB" smtClean="0"/>
              <a:t>11/03/2015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A1EE1A-F734-4D57-AF8D-00377EC2C130}" type="slidenum">
              <a:rPr lang="en-GB" smtClean="0"/>
              <a:t>‹#›</a:t>
            </a:fld>
            <a:endParaRPr lang="en-GB"/>
          </a:p>
        </p:txBody>
      </p:sp>
    </p:spTree>
    <p:extLst>
      <p:ext uri="{BB962C8B-B14F-4D97-AF65-F5344CB8AC3E}">
        <p14:creationId xmlns:p14="http://schemas.microsoft.com/office/powerpoint/2010/main" val="3231875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BC43F-A630-4529-B7A6-EB7577E939F0}" type="datetimeFigureOut">
              <a:rPr lang="en-GB" smtClean="0"/>
              <a:t>11/03/2015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A1EE1A-F734-4D57-AF8D-00377EC2C130}" type="slidenum">
              <a:rPr lang="en-GB" smtClean="0"/>
              <a:t>‹#›</a:t>
            </a:fld>
            <a:endParaRPr lang="en-GB"/>
          </a:p>
        </p:txBody>
      </p:sp>
    </p:spTree>
    <p:extLst>
      <p:ext uri="{BB962C8B-B14F-4D97-AF65-F5344CB8AC3E}">
        <p14:creationId xmlns:p14="http://schemas.microsoft.com/office/powerpoint/2010/main" val="3814908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Karagiozis#cite_note-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spcAft>
                <a:spcPts val="0"/>
              </a:spcAft>
            </a:pPr>
            <a:r>
              <a:rPr lang="en-GB" u="sng" dirty="0" smtClean="0">
                <a:effectLst/>
                <a:latin typeface="Times New Roman" panose="02020603050405020304" pitchFamily="18" charset="0"/>
                <a:ea typeface="Times New Roman" panose="02020603050405020304" pitchFamily="18" charset="0"/>
              </a:rPr>
              <a:t>Drama presentation</a:t>
            </a:r>
            <a:r>
              <a:rPr lang="en-GB" sz="3600" dirty="0" smtClean="0">
                <a:effectLst/>
                <a:latin typeface="Times New Roman" panose="02020603050405020304" pitchFamily="18" charset="0"/>
                <a:ea typeface="Times New Roman" panose="02020603050405020304" pitchFamily="18" charset="0"/>
              </a:rPr>
              <a:t/>
            </a:r>
            <a:br>
              <a:rPr lang="en-GB" sz="3600" dirty="0" smtClean="0">
                <a:effectLst/>
                <a:latin typeface="Times New Roman" panose="02020603050405020304" pitchFamily="18" charset="0"/>
                <a:ea typeface="Times New Roman" panose="02020603050405020304" pitchFamily="18" charset="0"/>
              </a:rPr>
            </a:br>
            <a:endParaRPr lang="en-GB" dirty="0"/>
          </a:p>
        </p:txBody>
      </p:sp>
      <p:sp>
        <p:nvSpPr>
          <p:cNvPr id="3" name="Subtitle 2"/>
          <p:cNvSpPr>
            <a:spLocks noGrp="1"/>
          </p:cNvSpPr>
          <p:nvPr>
            <p:ph type="subTitle" idx="1"/>
          </p:nvPr>
        </p:nvSpPr>
        <p:spPr/>
        <p:txBody>
          <a:bodyPr/>
          <a:lstStyle/>
          <a:p>
            <a:r>
              <a:rPr lang="en-GB" b="1" u="sng" kern="0" dirty="0" smtClean="0">
                <a:effectLst/>
                <a:latin typeface="Times New Roman" panose="02020603050405020304" pitchFamily="18" charset="0"/>
              </a:rPr>
              <a:t>Greek shadow puppet theatre: </a:t>
            </a:r>
            <a:r>
              <a:rPr lang="en-GB" b="1" u="sng" kern="0" dirty="0" err="1" smtClean="0">
                <a:effectLst/>
                <a:latin typeface="Times New Roman" panose="02020603050405020304" pitchFamily="18" charset="0"/>
              </a:rPr>
              <a:t>Karagiozis</a:t>
            </a:r>
            <a:endParaRPr lang="en-GB" b="1" u="sng" kern="0" dirty="0" smtClean="0">
              <a:effectLst/>
              <a:latin typeface="Times New Roman" panose="02020603050405020304" pitchFamily="18" charset="0"/>
            </a:endParaRPr>
          </a:p>
          <a:p>
            <a:r>
              <a:rPr lang="en-GB" dirty="0" smtClean="0"/>
              <a:t>Conor </a:t>
            </a:r>
            <a:r>
              <a:rPr lang="en-GB" dirty="0" err="1" smtClean="0"/>
              <a:t>Coakley</a:t>
            </a:r>
            <a:endParaRPr lang="en-GB" dirty="0"/>
          </a:p>
        </p:txBody>
      </p:sp>
    </p:spTree>
    <p:extLst>
      <p:ext uri="{BB962C8B-B14F-4D97-AF65-F5344CB8AC3E}">
        <p14:creationId xmlns:p14="http://schemas.microsoft.com/office/powerpoint/2010/main" val="235652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1680"/>
              </a:lnSpc>
              <a:spcAft>
                <a:spcPts val="120"/>
              </a:spcAft>
            </a:pPr>
            <a:r>
              <a:rPr lang="en-GB" u="sng" dirty="0" smtClean="0">
                <a:solidFill>
                  <a:srgbClr val="252525"/>
                </a:solidFill>
                <a:effectLst/>
                <a:latin typeface="Times New Roman" panose="02020603050405020304" pitchFamily="18" charset="0"/>
                <a:ea typeface="Times New Roman" panose="02020603050405020304" pitchFamily="18" charset="0"/>
              </a:rPr>
              <a:t>Characters:</a:t>
            </a:r>
            <a:r>
              <a:rPr lang="en-GB" dirty="0" smtClean="0">
                <a:effectLst/>
                <a:latin typeface="Times New Roman" panose="02020603050405020304" pitchFamily="18" charset="0"/>
                <a:ea typeface="Times New Roman" panose="02020603050405020304" pitchFamily="18" charset="0"/>
              </a:rPr>
              <a:t/>
            </a:r>
            <a:br>
              <a:rPr lang="en-GB" dirty="0" smtClean="0">
                <a:effectLst/>
                <a:latin typeface="Times New Roman" panose="02020603050405020304" pitchFamily="18" charset="0"/>
                <a:ea typeface="Times New Roman" panose="02020603050405020304" pitchFamily="18" charset="0"/>
              </a:rPr>
            </a:br>
            <a:endParaRPr lang="en-GB" dirty="0"/>
          </a:p>
        </p:txBody>
      </p:sp>
      <p:sp>
        <p:nvSpPr>
          <p:cNvPr id="3" name="Content Placeholder 2"/>
          <p:cNvSpPr>
            <a:spLocks noGrp="1"/>
          </p:cNvSpPr>
          <p:nvPr>
            <p:ph idx="1"/>
          </p:nvPr>
        </p:nvSpPr>
        <p:spPr/>
        <p:txBody>
          <a:bodyPr>
            <a:normAutofit fontScale="55000" lnSpcReduction="20000"/>
          </a:bodyPr>
          <a:lstStyle/>
          <a:p>
            <a:pPr marL="342900" lvl="0" indent="-342900">
              <a:lnSpc>
                <a:spcPts val="1680"/>
              </a:lnSpc>
              <a:spcAft>
                <a:spcPts val="120"/>
              </a:spcAft>
              <a:buSzPts val="1000"/>
              <a:buFont typeface="Symbol" panose="05050102010706020507" pitchFamily="18" charset="2"/>
              <a:buChar char=""/>
              <a:tabLst>
                <a:tab pos="457200" algn="l"/>
              </a:tabLst>
            </a:pPr>
            <a:r>
              <a:rPr lang="en-GB" b="1" dirty="0" err="1" smtClean="0">
                <a:solidFill>
                  <a:srgbClr val="252525"/>
                </a:solidFill>
                <a:effectLst/>
                <a:latin typeface="Times New Roman" panose="02020603050405020304" pitchFamily="18" charset="0"/>
                <a:ea typeface="Times New Roman" panose="02020603050405020304" pitchFamily="18" charset="0"/>
              </a:rPr>
              <a:t>Karagiozis</a:t>
            </a:r>
            <a:r>
              <a:rPr lang="en-GB" dirty="0" smtClean="0">
                <a:solidFill>
                  <a:srgbClr val="252525"/>
                </a:solidFill>
                <a:effectLst/>
                <a:latin typeface="Times New Roman" panose="02020603050405020304" pitchFamily="18" charset="0"/>
                <a:ea typeface="Times New Roman" panose="02020603050405020304" pitchFamily="18" charset="0"/>
              </a:rPr>
              <a:t> is a trickster poor Greek man whose sole interest is sleep and eating. Socially, he is in closer relation to </a:t>
            </a:r>
            <a:r>
              <a:rPr lang="en-GB" dirty="0" err="1" smtClean="0">
                <a:solidFill>
                  <a:srgbClr val="252525"/>
                </a:solidFill>
                <a:effectLst/>
                <a:latin typeface="Times New Roman" panose="02020603050405020304" pitchFamily="18" charset="0"/>
                <a:ea typeface="Times New Roman" panose="02020603050405020304" pitchFamily="18" charset="0"/>
              </a:rPr>
              <a:t>Hadjiavatis</a:t>
            </a:r>
            <a:r>
              <a:rPr lang="en-GB" dirty="0" smtClean="0">
                <a:solidFill>
                  <a:srgbClr val="252525"/>
                </a:solidFill>
                <a:effectLst/>
                <a:latin typeface="Times New Roman" panose="02020603050405020304" pitchFamily="18" charset="0"/>
                <a:ea typeface="Times New Roman" panose="02020603050405020304" pitchFamily="18" charset="0"/>
              </a:rPr>
              <a:t> than any other characters, and often he informs him, sometimes they cooperate in business, but sometimes </a:t>
            </a:r>
            <a:r>
              <a:rPr lang="en-GB" dirty="0" err="1" smtClean="0">
                <a:solidFill>
                  <a:srgbClr val="252525"/>
                </a:solidFill>
                <a:effectLst/>
                <a:latin typeface="Times New Roman" panose="02020603050405020304" pitchFamily="18" charset="0"/>
                <a:ea typeface="Times New Roman" panose="02020603050405020304" pitchFamily="18" charset="0"/>
              </a:rPr>
              <a:t>Hadjiavatis</a:t>
            </a:r>
            <a:r>
              <a:rPr lang="en-GB" dirty="0" smtClean="0">
                <a:solidFill>
                  <a:srgbClr val="252525"/>
                </a:solidFill>
                <a:effectLst/>
                <a:latin typeface="Times New Roman" panose="02020603050405020304" pitchFamily="18" charset="0"/>
                <a:ea typeface="Times New Roman" panose="02020603050405020304" pitchFamily="18" charset="0"/>
              </a:rPr>
              <a:t> is a victim of </a:t>
            </a:r>
            <a:r>
              <a:rPr lang="en-GB" dirty="0" err="1" smtClean="0">
                <a:solidFill>
                  <a:srgbClr val="252525"/>
                </a:solidFill>
                <a:effectLst/>
                <a:latin typeface="Times New Roman" panose="02020603050405020304" pitchFamily="18" charset="0"/>
                <a:ea typeface="Times New Roman" panose="02020603050405020304" pitchFamily="18" charset="0"/>
              </a:rPr>
              <a:t>Karagiozis</a:t>
            </a:r>
            <a:r>
              <a:rPr lang="en-GB" dirty="0" smtClean="0">
                <a:solidFill>
                  <a:srgbClr val="252525"/>
                </a:solidFill>
                <a:effectLst/>
                <a:latin typeface="Times New Roman" panose="02020603050405020304" pitchFamily="18" charset="0"/>
                <a:ea typeface="Times New Roman" panose="02020603050405020304" pitchFamily="18" charset="0"/>
              </a:rPr>
              <a:t>' tricks.</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SzPts val="1000"/>
              <a:buFont typeface="Symbol" panose="05050102010706020507" pitchFamily="18" charset="2"/>
              <a:buChar char=""/>
              <a:tabLst>
                <a:tab pos="457200" algn="l"/>
              </a:tabLst>
            </a:pPr>
            <a:r>
              <a:rPr lang="en-GB" b="1" dirty="0" err="1" smtClean="0">
                <a:solidFill>
                  <a:srgbClr val="252525"/>
                </a:solidFill>
                <a:effectLst/>
                <a:latin typeface="Times New Roman" panose="02020603050405020304" pitchFamily="18" charset="0"/>
                <a:ea typeface="Times New Roman" panose="02020603050405020304" pitchFamily="18" charset="0"/>
              </a:rPr>
              <a:t>Kollitiria</a:t>
            </a:r>
            <a:r>
              <a:rPr lang="en-GB" dirty="0" smtClean="0">
                <a:solidFill>
                  <a:srgbClr val="252525"/>
                </a:solidFill>
                <a:effectLst/>
                <a:latin typeface="Times New Roman" panose="02020603050405020304" pitchFamily="18" charset="0"/>
                <a:ea typeface="Times New Roman" panose="02020603050405020304" pitchFamily="18" charset="0"/>
              </a:rPr>
              <a:t> (</a:t>
            </a:r>
            <a:r>
              <a:rPr lang="en-GB" dirty="0" err="1" smtClean="0">
                <a:solidFill>
                  <a:srgbClr val="252525"/>
                </a:solidFill>
                <a:effectLst/>
                <a:latin typeface="Times New Roman" panose="02020603050405020304" pitchFamily="18" charset="0"/>
                <a:ea typeface="Times New Roman" panose="02020603050405020304" pitchFamily="18" charset="0"/>
              </a:rPr>
              <a:t>Κολλητήρι</a:t>
            </a:r>
            <a:r>
              <a:rPr lang="en-GB" dirty="0" smtClean="0">
                <a:solidFill>
                  <a:srgbClr val="252525"/>
                </a:solidFill>
                <a:effectLst/>
                <a:latin typeface="Times New Roman" panose="02020603050405020304" pitchFamily="18" charset="0"/>
                <a:ea typeface="Times New Roman" panose="02020603050405020304" pitchFamily="18" charset="0"/>
              </a:rPr>
              <a:t>α), Karagiozis' three kids. Some versions give their names as </a:t>
            </a:r>
            <a:r>
              <a:rPr lang="en-GB" dirty="0" err="1" smtClean="0">
                <a:solidFill>
                  <a:srgbClr val="252525"/>
                </a:solidFill>
                <a:effectLst/>
                <a:latin typeface="Times New Roman" panose="02020603050405020304" pitchFamily="18" charset="0"/>
                <a:ea typeface="Times New Roman" panose="02020603050405020304" pitchFamily="18" charset="0"/>
              </a:rPr>
              <a:t>Kollitiri</a:t>
            </a:r>
            <a:r>
              <a:rPr lang="en-GB" dirty="0" smtClean="0">
                <a:solidFill>
                  <a:srgbClr val="252525"/>
                </a:solidFill>
                <a:effectLst/>
                <a:latin typeface="Times New Roman" panose="02020603050405020304" pitchFamily="18" charset="0"/>
                <a:ea typeface="Times New Roman" panose="02020603050405020304" pitchFamily="18" charset="0"/>
              </a:rPr>
              <a:t>, </a:t>
            </a:r>
            <a:r>
              <a:rPr lang="en-GB" dirty="0" err="1" smtClean="0">
                <a:solidFill>
                  <a:srgbClr val="252525"/>
                </a:solidFill>
                <a:effectLst/>
                <a:latin typeface="Times New Roman" panose="02020603050405020304" pitchFamily="18" charset="0"/>
                <a:ea typeface="Times New Roman" panose="02020603050405020304" pitchFamily="18" charset="0"/>
              </a:rPr>
              <a:t>Kopritis</a:t>
            </a:r>
            <a:r>
              <a:rPr lang="en-GB" dirty="0" smtClean="0">
                <a:solidFill>
                  <a:srgbClr val="252525"/>
                </a:solidFill>
                <a:effectLst/>
                <a:latin typeface="Times New Roman" panose="02020603050405020304" pitchFamily="18" charset="0"/>
                <a:ea typeface="Times New Roman" panose="02020603050405020304" pitchFamily="18" charset="0"/>
              </a:rPr>
              <a:t> and </a:t>
            </a:r>
            <a:r>
              <a:rPr lang="en-GB" dirty="0" err="1" smtClean="0">
                <a:solidFill>
                  <a:srgbClr val="252525"/>
                </a:solidFill>
                <a:effectLst/>
                <a:latin typeface="Times New Roman" panose="02020603050405020304" pitchFamily="18" charset="0"/>
                <a:ea typeface="Times New Roman" panose="02020603050405020304" pitchFamily="18" charset="0"/>
              </a:rPr>
              <a:t>Bitsikokos</a:t>
            </a:r>
            <a:r>
              <a:rPr lang="en-GB" dirty="0" smtClean="0">
                <a:solidFill>
                  <a:srgbClr val="252525"/>
                </a:solidFill>
                <a:effectLst/>
                <a:latin typeface="Times New Roman" panose="02020603050405020304" pitchFamily="18" charset="0"/>
                <a:ea typeface="Times New Roman" panose="02020603050405020304" pitchFamily="18" charset="0"/>
              </a:rPr>
              <a:t>.</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SzPts val="1000"/>
              <a:buFont typeface="Symbol" panose="05050102010706020507" pitchFamily="18" charset="2"/>
              <a:buChar char=""/>
              <a:tabLst>
                <a:tab pos="457200" algn="l"/>
              </a:tabLst>
            </a:pPr>
            <a:r>
              <a:rPr lang="en-GB" b="1" dirty="0" err="1" smtClean="0">
                <a:solidFill>
                  <a:srgbClr val="252525"/>
                </a:solidFill>
                <a:effectLst/>
                <a:latin typeface="Times New Roman" panose="02020603050405020304" pitchFamily="18" charset="0"/>
                <a:ea typeface="Times New Roman" panose="02020603050405020304" pitchFamily="18" charset="0"/>
              </a:rPr>
              <a:t>Aglaia</a:t>
            </a:r>
            <a:r>
              <a:rPr lang="en-GB" dirty="0" smtClean="0">
                <a:solidFill>
                  <a:srgbClr val="252525"/>
                </a:solidFill>
                <a:effectLst/>
                <a:latin typeface="Times New Roman" panose="02020603050405020304" pitchFamily="18" charset="0"/>
                <a:ea typeface="Times New Roman" panose="02020603050405020304" pitchFamily="18" charset="0"/>
              </a:rPr>
              <a:t>, (</a:t>
            </a:r>
            <a:r>
              <a:rPr lang="en-GB" dirty="0" err="1" smtClean="0">
                <a:solidFill>
                  <a:srgbClr val="252525"/>
                </a:solidFill>
                <a:effectLst/>
                <a:latin typeface="Times New Roman" panose="02020603050405020304" pitchFamily="18" charset="0"/>
                <a:ea typeface="Times New Roman" panose="02020603050405020304" pitchFamily="18" charset="0"/>
              </a:rPr>
              <a:t>Αγλ</a:t>
            </a:r>
            <a:r>
              <a:rPr lang="en-GB" dirty="0" smtClean="0">
                <a:solidFill>
                  <a:srgbClr val="252525"/>
                </a:solidFill>
                <a:effectLst/>
                <a:latin typeface="Times New Roman" panose="02020603050405020304" pitchFamily="18" charset="0"/>
                <a:ea typeface="Times New Roman" panose="02020603050405020304" pitchFamily="18" charset="0"/>
              </a:rPr>
              <a:t>αΐα) Karagiozis' wife, who is usually unseen but whose characteristically nagging voice is heard to be coming from inside Karagiozis's house.</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SzPts val="1000"/>
              <a:buFont typeface="Symbol" panose="05050102010706020507" pitchFamily="18" charset="2"/>
              <a:buChar char=""/>
              <a:tabLst>
                <a:tab pos="457200" algn="l"/>
              </a:tabLst>
            </a:pPr>
            <a:r>
              <a:rPr lang="en-GB" b="1" dirty="0" err="1" smtClean="0">
                <a:solidFill>
                  <a:srgbClr val="252525"/>
                </a:solidFill>
                <a:effectLst/>
                <a:latin typeface="Times New Roman" panose="02020603050405020304" pitchFamily="18" charset="0"/>
                <a:ea typeface="Times New Roman" panose="02020603050405020304" pitchFamily="18" charset="0"/>
              </a:rPr>
              <a:t>Hadjiavatis</a:t>
            </a:r>
            <a:r>
              <a:rPr lang="en-GB" dirty="0" smtClean="0">
                <a:solidFill>
                  <a:srgbClr val="252525"/>
                </a:solidFill>
                <a:effectLst/>
                <a:latin typeface="Times New Roman" panose="02020603050405020304" pitchFamily="18" charset="0"/>
                <a:ea typeface="Times New Roman" panose="02020603050405020304" pitchFamily="18" charset="0"/>
              </a:rPr>
              <a:t> (Χα</a:t>
            </a:r>
            <a:r>
              <a:rPr lang="en-GB" dirty="0" err="1" smtClean="0">
                <a:solidFill>
                  <a:srgbClr val="252525"/>
                </a:solidFill>
                <a:effectLst/>
                <a:latin typeface="Times New Roman" panose="02020603050405020304" pitchFamily="18" charset="0"/>
                <a:ea typeface="Times New Roman" panose="02020603050405020304" pitchFamily="18" charset="0"/>
              </a:rPr>
              <a:t>τζη</a:t>
            </a:r>
            <a:r>
              <a:rPr lang="en-GB" dirty="0" smtClean="0">
                <a:solidFill>
                  <a:srgbClr val="252525"/>
                </a:solidFill>
                <a:effectLst/>
                <a:latin typeface="Times New Roman" panose="02020603050405020304" pitchFamily="18" charset="0"/>
                <a:ea typeface="Times New Roman" panose="02020603050405020304" pitchFamily="18" charset="0"/>
              </a:rPr>
              <a:t>αβάτης), he is Karagiozis' friend and sidekick, an honest and serious figure but often ends up being wrapped up in Karagiozis' schemes. He has a tendency to flatter the powerful and is sometimes depicted as a compliant person towards the occupying and dominant establishment, contrasting </a:t>
            </a:r>
            <a:r>
              <a:rPr lang="en-GB" dirty="0" err="1" smtClean="0">
                <a:solidFill>
                  <a:srgbClr val="252525"/>
                </a:solidFill>
                <a:effectLst/>
                <a:latin typeface="Times New Roman" panose="02020603050405020304" pitchFamily="18" charset="0"/>
                <a:ea typeface="Times New Roman" panose="02020603050405020304" pitchFamily="18" charset="0"/>
              </a:rPr>
              <a:t>Karagiozis</a:t>
            </a:r>
            <a:r>
              <a:rPr lang="en-GB" dirty="0" smtClean="0">
                <a:solidFill>
                  <a:srgbClr val="252525"/>
                </a:solidFill>
                <a:effectLst/>
                <a:latin typeface="Times New Roman" panose="02020603050405020304" pitchFamily="18" charset="0"/>
                <a:ea typeface="Times New Roman" panose="02020603050405020304" pitchFamily="18" charset="0"/>
              </a:rPr>
              <a:t>.</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SzPts val="1000"/>
              <a:buFont typeface="Symbol" panose="05050102010706020507" pitchFamily="18" charset="2"/>
              <a:buChar char=""/>
              <a:tabLst>
                <a:tab pos="457200" algn="l"/>
              </a:tabLst>
            </a:pPr>
            <a:r>
              <a:rPr lang="en-GB" b="1" dirty="0" smtClean="0">
                <a:solidFill>
                  <a:srgbClr val="252525"/>
                </a:solidFill>
                <a:effectLst/>
                <a:latin typeface="Times New Roman" panose="02020603050405020304" pitchFamily="18" charset="0"/>
                <a:ea typeface="Times New Roman" panose="02020603050405020304" pitchFamily="18" charset="0"/>
              </a:rPr>
              <a:t>Barba </a:t>
            </a:r>
            <a:r>
              <a:rPr lang="en-GB" b="1" dirty="0" err="1" smtClean="0">
                <a:solidFill>
                  <a:srgbClr val="252525"/>
                </a:solidFill>
                <a:effectLst/>
                <a:latin typeface="Times New Roman" panose="02020603050405020304" pitchFamily="18" charset="0"/>
                <a:ea typeface="Times New Roman" panose="02020603050405020304" pitchFamily="18" charset="0"/>
              </a:rPr>
              <a:t>Yorgos</a:t>
            </a:r>
            <a:r>
              <a:rPr lang="en-GB" dirty="0" smtClean="0">
                <a:solidFill>
                  <a:srgbClr val="252525"/>
                </a:solidFill>
                <a:effectLst/>
                <a:latin typeface="Times New Roman" panose="02020603050405020304" pitchFamily="18" charset="0"/>
                <a:ea typeface="Times New Roman" panose="02020603050405020304" pitchFamily="18" charset="0"/>
              </a:rPr>
              <a:t> (Μπ</a:t>
            </a:r>
            <a:r>
              <a:rPr lang="en-GB" dirty="0" err="1" smtClean="0">
                <a:solidFill>
                  <a:srgbClr val="252525"/>
                </a:solidFill>
                <a:effectLst/>
                <a:latin typeface="Times New Roman" panose="02020603050405020304" pitchFamily="18" charset="0"/>
                <a:ea typeface="Times New Roman" panose="02020603050405020304" pitchFamily="18" charset="0"/>
              </a:rPr>
              <a:t>άρμ</a:t>
            </a:r>
            <a:r>
              <a:rPr lang="en-GB" dirty="0" smtClean="0">
                <a:solidFill>
                  <a:srgbClr val="252525"/>
                </a:solidFill>
                <a:effectLst/>
                <a:latin typeface="Times New Roman" panose="02020603050405020304" pitchFamily="18" charset="0"/>
                <a:ea typeface="Times New Roman" panose="02020603050405020304" pitchFamily="18" charset="0"/>
              </a:rPr>
              <a:t>πα Γιώργος, "Uncle George"), he represents a crude villager from the mountains, depicted as a shepherd or dairy farmer usually on some business related visit in the lowlands; he is depicted as a Vlach from Rumeli uncontaminated by urban trends, always depicted broad built and strong with traditional outfit. Even though he believes his nephew to be a crook, he helps him out and beats all the opponents black and blue with his staff.</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SzPts val="1000"/>
              <a:buFont typeface="Symbol" panose="05050102010706020507" pitchFamily="18" charset="2"/>
              <a:buChar char=""/>
              <a:tabLst>
                <a:tab pos="457200" algn="l"/>
              </a:tabLst>
            </a:pPr>
            <a:r>
              <a:rPr lang="en-GB" b="1" dirty="0" err="1" smtClean="0">
                <a:solidFill>
                  <a:srgbClr val="252525"/>
                </a:solidFill>
                <a:effectLst/>
                <a:latin typeface="Times New Roman" panose="02020603050405020304" pitchFamily="18" charset="0"/>
                <a:ea typeface="Times New Roman" panose="02020603050405020304" pitchFamily="18" charset="0"/>
              </a:rPr>
              <a:t>Stavrakas</a:t>
            </a:r>
            <a:r>
              <a:rPr lang="en-GB" dirty="0" smtClean="0">
                <a:solidFill>
                  <a:srgbClr val="252525"/>
                </a:solidFill>
                <a:effectLst/>
                <a:latin typeface="Times New Roman" panose="02020603050405020304" pitchFamily="18" charset="0"/>
                <a:ea typeface="Times New Roman" panose="02020603050405020304" pitchFamily="18" charset="0"/>
              </a:rPr>
              <a:t> (</a:t>
            </a:r>
            <a:r>
              <a:rPr lang="en-GB" dirty="0" err="1" smtClean="0">
                <a:solidFill>
                  <a:srgbClr val="252525"/>
                </a:solidFill>
                <a:effectLst/>
                <a:latin typeface="Times New Roman" panose="02020603050405020304" pitchFamily="18" charset="0"/>
                <a:ea typeface="Times New Roman" panose="02020603050405020304" pitchFamily="18" charset="0"/>
              </a:rPr>
              <a:t>Στ</a:t>
            </a:r>
            <a:r>
              <a:rPr lang="en-GB" dirty="0" smtClean="0">
                <a:solidFill>
                  <a:srgbClr val="252525"/>
                </a:solidFill>
                <a:effectLst/>
                <a:latin typeface="Times New Roman" panose="02020603050405020304" pitchFamily="18" charset="0"/>
                <a:ea typeface="Times New Roman" panose="02020603050405020304" pitchFamily="18" charset="0"/>
              </a:rPr>
              <a:t>αύρακας), whose puppet is the only one with a long independent arm, like Karagiozis. Although trying to bully the others, </a:t>
            </a:r>
            <a:r>
              <a:rPr lang="en-GB" dirty="0" err="1" smtClean="0">
                <a:solidFill>
                  <a:srgbClr val="252525"/>
                </a:solidFill>
                <a:effectLst/>
                <a:latin typeface="Times New Roman" panose="02020603050405020304" pitchFamily="18" charset="0"/>
                <a:ea typeface="Times New Roman" panose="02020603050405020304" pitchFamily="18" charset="0"/>
              </a:rPr>
              <a:t>Karagiozis</a:t>
            </a:r>
            <a:r>
              <a:rPr lang="en-GB" dirty="0" smtClean="0">
                <a:solidFill>
                  <a:srgbClr val="252525"/>
                </a:solidFill>
                <a:effectLst/>
                <a:latin typeface="Times New Roman" panose="02020603050405020304" pitchFamily="18" charset="0"/>
                <a:ea typeface="Times New Roman" panose="02020603050405020304" pitchFamily="18" charset="0"/>
              </a:rPr>
              <a:t> usually teases him.</a:t>
            </a:r>
            <a:endParaRPr lang="en-GB" sz="3600" dirty="0" smtClean="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1509888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Other Characters: </a:t>
            </a:r>
            <a:endParaRPr lang="en-GB" u="sng" dirty="0"/>
          </a:p>
        </p:txBody>
      </p:sp>
      <p:sp>
        <p:nvSpPr>
          <p:cNvPr id="3" name="Content Placeholder 2"/>
          <p:cNvSpPr>
            <a:spLocks noGrp="1"/>
          </p:cNvSpPr>
          <p:nvPr>
            <p:ph idx="1"/>
          </p:nvPr>
        </p:nvSpPr>
        <p:spPr/>
        <p:txBody>
          <a:bodyPr>
            <a:normAutofit fontScale="55000" lnSpcReduction="20000"/>
          </a:bodyPr>
          <a:lstStyle/>
          <a:p>
            <a:pPr marL="342900" lvl="0" indent="-342900">
              <a:lnSpc>
                <a:spcPts val="1680"/>
              </a:lnSpc>
              <a:spcAft>
                <a:spcPts val="120"/>
              </a:spcAft>
              <a:buSzPts val="1000"/>
              <a:buFont typeface="Symbol" panose="05050102010706020507" pitchFamily="18" charset="2"/>
              <a:buChar char=""/>
              <a:tabLst>
                <a:tab pos="457200" algn="l"/>
              </a:tabLst>
            </a:pPr>
            <a:r>
              <a:rPr lang="en-GB" b="1" dirty="0" err="1" smtClean="0">
                <a:solidFill>
                  <a:srgbClr val="252525"/>
                </a:solidFill>
                <a:effectLst/>
                <a:latin typeface="Times New Roman" panose="02020603050405020304" pitchFamily="18" charset="0"/>
                <a:ea typeface="Times New Roman" panose="02020603050405020304" pitchFamily="18" charset="0"/>
              </a:rPr>
              <a:t>Sior</a:t>
            </a:r>
            <a:r>
              <a:rPr lang="en-GB" b="1" dirty="0" smtClean="0">
                <a:solidFill>
                  <a:srgbClr val="252525"/>
                </a:solidFill>
                <a:effectLst/>
                <a:latin typeface="Times New Roman" panose="02020603050405020304" pitchFamily="18" charset="0"/>
                <a:ea typeface="Times New Roman" panose="02020603050405020304" pitchFamily="18" charset="0"/>
              </a:rPr>
              <a:t> </a:t>
            </a:r>
            <a:r>
              <a:rPr lang="en-GB" b="1" dirty="0" err="1" smtClean="0">
                <a:solidFill>
                  <a:srgbClr val="252525"/>
                </a:solidFill>
                <a:effectLst/>
                <a:latin typeface="Times New Roman" panose="02020603050405020304" pitchFamily="18" charset="0"/>
                <a:ea typeface="Times New Roman" panose="02020603050405020304" pitchFamily="18" charset="0"/>
              </a:rPr>
              <a:t>Dionysios</a:t>
            </a:r>
            <a:r>
              <a:rPr lang="en-GB" dirty="0" smtClean="0">
                <a:solidFill>
                  <a:srgbClr val="252525"/>
                </a:solidFill>
                <a:effectLst/>
                <a:latin typeface="Times New Roman" panose="02020603050405020304" pitchFamily="18" charset="0"/>
                <a:ea typeface="Times New Roman" panose="02020603050405020304" pitchFamily="18" charset="0"/>
              </a:rPr>
              <a:t> (</a:t>
            </a:r>
            <a:r>
              <a:rPr lang="en-GB" dirty="0" err="1" smtClean="0">
                <a:solidFill>
                  <a:srgbClr val="252525"/>
                </a:solidFill>
                <a:effectLst/>
                <a:latin typeface="Times New Roman" panose="02020603050405020304" pitchFamily="18" charset="0"/>
                <a:ea typeface="Times New Roman" panose="02020603050405020304" pitchFamily="18" charset="0"/>
              </a:rPr>
              <a:t>Σιορ</a:t>
            </a:r>
            <a:r>
              <a:rPr lang="en-GB" dirty="0" smtClean="0">
                <a:solidFill>
                  <a:srgbClr val="252525"/>
                </a:solidFill>
                <a:effectLst/>
                <a:latin typeface="Times New Roman" panose="02020603050405020304" pitchFamily="18" charset="0"/>
                <a:ea typeface="Times New Roman" panose="02020603050405020304" pitchFamily="18" charset="0"/>
              </a:rPr>
              <a:t> </a:t>
            </a:r>
            <a:r>
              <a:rPr lang="en-GB" dirty="0" err="1" smtClean="0">
                <a:solidFill>
                  <a:srgbClr val="252525"/>
                </a:solidFill>
                <a:effectLst/>
                <a:latin typeface="Times New Roman" panose="02020603050405020304" pitchFamily="18" charset="0"/>
                <a:ea typeface="Times New Roman" panose="02020603050405020304" pitchFamily="18" charset="0"/>
              </a:rPr>
              <a:t>Διονύσιος</a:t>
            </a:r>
            <a:r>
              <a:rPr lang="en-GB" dirty="0" smtClean="0">
                <a:solidFill>
                  <a:srgbClr val="252525"/>
                </a:solidFill>
                <a:effectLst/>
                <a:latin typeface="Times New Roman" panose="02020603050405020304" pitchFamily="18" charset="0"/>
                <a:ea typeface="Times New Roman" panose="02020603050405020304" pitchFamily="18" charset="0"/>
              </a:rPr>
              <a:t>), an Italianate gentleman from </a:t>
            </a:r>
            <a:r>
              <a:rPr lang="en-GB" dirty="0" err="1" smtClean="0">
                <a:solidFill>
                  <a:srgbClr val="252525"/>
                </a:solidFill>
                <a:effectLst/>
                <a:latin typeface="Times New Roman" panose="02020603050405020304" pitchFamily="18" charset="0"/>
                <a:ea typeface="Times New Roman" panose="02020603050405020304" pitchFamily="18" charset="0"/>
              </a:rPr>
              <a:t>Zakynthos</a:t>
            </a:r>
            <a:r>
              <a:rPr lang="en-GB" dirty="0" smtClean="0">
                <a:solidFill>
                  <a:srgbClr val="252525"/>
                </a:solidFill>
                <a:effectLst/>
                <a:latin typeface="Times New Roman" panose="02020603050405020304" pitchFamily="18" charset="0"/>
                <a:ea typeface="Times New Roman" panose="02020603050405020304" pitchFamily="18" charset="0"/>
              </a:rPr>
              <a:t> of some aristocratic stock. Faithful to his Ionian Islands origin, he sings </a:t>
            </a:r>
            <a:r>
              <a:rPr lang="en-GB" dirty="0" err="1" smtClean="0">
                <a:solidFill>
                  <a:srgbClr val="252525"/>
                </a:solidFill>
                <a:effectLst/>
                <a:latin typeface="Times New Roman" panose="02020603050405020304" pitchFamily="18" charset="0"/>
                <a:ea typeface="Times New Roman" panose="02020603050405020304" pitchFamily="18" charset="0"/>
              </a:rPr>
              <a:t>cantades</a:t>
            </a:r>
            <a:r>
              <a:rPr lang="en-GB" dirty="0" smtClean="0">
                <a:solidFill>
                  <a:srgbClr val="252525"/>
                </a:solidFill>
                <a:effectLst/>
                <a:latin typeface="Times New Roman" panose="02020603050405020304" pitchFamily="18" charset="0"/>
                <a:ea typeface="Times New Roman" panose="02020603050405020304" pitchFamily="18" charset="0"/>
              </a:rPr>
              <a:t> and speaks the Ionian Greek dialect with the appropriate accent.</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SzPts val="1000"/>
              <a:buFont typeface="Symbol" panose="05050102010706020507" pitchFamily="18" charset="2"/>
              <a:buChar char=""/>
              <a:tabLst>
                <a:tab pos="457200" algn="l"/>
              </a:tabLst>
            </a:pPr>
            <a:r>
              <a:rPr lang="en-GB" b="1" dirty="0" err="1" smtClean="0">
                <a:solidFill>
                  <a:srgbClr val="252525"/>
                </a:solidFill>
                <a:effectLst/>
                <a:latin typeface="Times New Roman" panose="02020603050405020304" pitchFamily="18" charset="0"/>
                <a:ea typeface="Times New Roman" panose="02020603050405020304" pitchFamily="18" charset="0"/>
              </a:rPr>
              <a:t>Morfonios</a:t>
            </a:r>
            <a:r>
              <a:rPr lang="en-GB" dirty="0" smtClean="0">
                <a:solidFill>
                  <a:srgbClr val="252525"/>
                </a:solidFill>
                <a:effectLst/>
                <a:latin typeface="Times New Roman" panose="02020603050405020304" pitchFamily="18" charset="0"/>
                <a:ea typeface="Times New Roman" panose="02020603050405020304" pitchFamily="18" charset="0"/>
              </a:rPr>
              <a:t> (</a:t>
            </a:r>
            <a:r>
              <a:rPr lang="en-GB" dirty="0" err="1" smtClean="0">
                <a:solidFill>
                  <a:srgbClr val="252525"/>
                </a:solidFill>
                <a:effectLst/>
                <a:latin typeface="Times New Roman" panose="02020603050405020304" pitchFamily="18" charset="0"/>
                <a:ea typeface="Times New Roman" panose="02020603050405020304" pitchFamily="18" charset="0"/>
              </a:rPr>
              <a:t>Μορφονιός</a:t>
            </a:r>
            <a:r>
              <a:rPr lang="en-GB" dirty="0" smtClean="0">
                <a:solidFill>
                  <a:srgbClr val="252525"/>
                </a:solidFill>
                <a:effectLst/>
                <a:latin typeface="Times New Roman" panose="02020603050405020304" pitchFamily="18" charset="0"/>
                <a:ea typeface="Times New Roman" panose="02020603050405020304" pitchFamily="18" charset="0"/>
              </a:rPr>
              <a:t>), a European bred softie; he is very ugly with a huge head with an extremely large nose; however, he considers himself to be handsome and keeps falling in love. </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SzPts val="1000"/>
              <a:buFont typeface="Symbol" panose="05050102010706020507" pitchFamily="18" charset="2"/>
              <a:buChar char=""/>
              <a:tabLst>
                <a:tab pos="457200" algn="l"/>
              </a:tabLst>
            </a:pPr>
            <a:r>
              <a:rPr lang="en-GB" b="1" dirty="0" smtClean="0">
                <a:solidFill>
                  <a:srgbClr val="252525"/>
                </a:solidFill>
                <a:effectLst/>
                <a:latin typeface="Times New Roman" panose="02020603050405020304" pitchFamily="18" charset="0"/>
                <a:ea typeface="Times New Roman" panose="02020603050405020304" pitchFamily="18" charset="0"/>
              </a:rPr>
              <a:t>Solomon</a:t>
            </a:r>
            <a:r>
              <a:rPr lang="en-GB" dirty="0" smtClean="0">
                <a:solidFill>
                  <a:srgbClr val="252525"/>
                </a:solidFill>
                <a:effectLst/>
                <a:latin typeface="Times New Roman" panose="02020603050405020304" pitchFamily="18" charset="0"/>
                <a:ea typeface="Times New Roman" panose="02020603050405020304" pitchFamily="18" charset="0"/>
              </a:rPr>
              <a:t> (</a:t>
            </a:r>
            <a:r>
              <a:rPr lang="en-GB" dirty="0" err="1" smtClean="0">
                <a:solidFill>
                  <a:srgbClr val="252525"/>
                </a:solidFill>
                <a:effectLst/>
                <a:latin typeface="Times New Roman" panose="02020603050405020304" pitchFamily="18" charset="0"/>
                <a:ea typeface="Times New Roman" panose="02020603050405020304" pitchFamily="18" charset="0"/>
              </a:rPr>
              <a:t>Σολομών</a:t>
            </a:r>
            <a:r>
              <a:rPr lang="en-GB" dirty="0" smtClean="0">
                <a:solidFill>
                  <a:srgbClr val="252525"/>
                </a:solidFill>
                <a:effectLst/>
                <a:latin typeface="Times New Roman" panose="02020603050405020304" pitchFamily="18" charset="0"/>
                <a:ea typeface="Times New Roman" panose="02020603050405020304" pitchFamily="18" charset="0"/>
              </a:rPr>
              <a:t>), a rich Jew from Thessaloniki, one of the less known characters, he speaks in his own fashion, sometimes uttering a very fast repeating sound often compared to a Gatling gun, earning him, by </a:t>
            </a:r>
            <a:r>
              <a:rPr lang="en-GB" dirty="0" err="1" smtClean="0">
                <a:solidFill>
                  <a:srgbClr val="252525"/>
                </a:solidFill>
                <a:effectLst/>
                <a:latin typeface="Times New Roman" panose="02020603050405020304" pitchFamily="18" charset="0"/>
                <a:ea typeface="Times New Roman" panose="02020603050405020304" pitchFamily="18" charset="0"/>
              </a:rPr>
              <a:t>Karagiozis</a:t>
            </a:r>
            <a:r>
              <a:rPr lang="en-GB" dirty="0" smtClean="0">
                <a:solidFill>
                  <a:srgbClr val="252525"/>
                </a:solidFill>
                <a:effectLst/>
                <a:latin typeface="Times New Roman" panose="02020603050405020304" pitchFamily="18" charset="0"/>
                <a:ea typeface="Times New Roman" panose="02020603050405020304" pitchFamily="18" charset="0"/>
              </a:rPr>
              <a:t>, the nickname "heavy arms", despite his frail build. His personality can vary, but usually plays minor roles.</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SzPts val="1000"/>
              <a:buFont typeface="Symbol" panose="05050102010706020507" pitchFamily="18" charset="2"/>
              <a:buChar char=""/>
              <a:tabLst>
                <a:tab pos="457200" algn="l"/>
              </a:tabLst>
            </a:pPr>
            <a:r>
              <a:rPr lang="en-GB" b="1" dirty="0" smtClean="0">
                <a:solidFill>
                  <a:srgbClr val="252525"/>
                </a:solidFill>
                <a:effectLst/>
                <a:latin typeface="Times New Roman" panose="02020603050405020304" pitchFamily="18" charset="0"/>
                <a:ea typeface="Times New Roman" panose="02020603050405020304" pitchFamily="18" charset="0"/>
              </a:rPr>
              <a:t>Vizier</a:t>
            </a:r>
            <a:r>
              <a:rPr lang="en-GB" dirty="0" smtClean="0">
                <a:solidFill>
                  <a:srgbClr val="252525"/>
                </a:solidFill>
                <a:effectLst/>
                <a:latin typeface="Times New Roman" panose="02020603050405020304" pitchFamily="18" charset="0"/>
                <a:ea typeface="Times New Roman" panose="02020603050405020304" pitchFamily="18" charset="0"/>
              </a:rPr>
              <a:t> (</a:t>
            </a:r>
            <a:r>
              <a:rPr lang="en-GB" dirty="0" err="1" smtClean="0">
                <a:solidFill>
                  <a:srgbClr val="252525"/>
                </a:solidFill>
                <a:effectLst/>
                <a:latin typeface="Times New Roman" panose="02020603050405020304" pitchFamily="18" charset="0"/>
                <a:ea typeface="Times New Roman" panose="02020603050405020304" pitchFamily="18" charset="0"/>
              </a:rPr>
              <a:t>Βεζύρης</a:t>
            </a:r>
            <a:r>
              <a:rPr lang="en-GB" dirty="0" smtClean="0">
                <a:solidFill>
                  <a:srgbClr val="252525"/>
                </a:solidFill>
                <a:effectLst/>
                <a:latin typeface="Times New Roman" panose="02020603050405020304" pitchFamily="18" charset="0"/>
                <a:ea typeface="Times New Roman" panose="02020603050405020304" pitchFamily="18" charset="0"/>
              </a:rPr>
              <a:t>), also called </a:t>
            </a:r>
            <a:r>
              <a:rPr lang="en-GB" b="1" dirty="0" smtClean="0">
                <a:solidFill>
                  <a:srgbClr val="252525"/>
                </a:solidFill>
                <a:effectLst/>
                <a:latin typeface="Times New Roman" panose="02020603050405020304" pitchFamily="18" charset="0"/>
                <a:ea typeface="Times New Roman" panose="02020603050405020304" pitchFamily="18" charset="0"/>
              </a:rPr>
              <a:t>Pasha</a:t>
            </a:r>
            <a:r>
              <a:rPr lang="en-GB" dirty="0" smtClean="0">
                <a:solidFill>
                  <a:srgbClr val="252525"/>
                </a:solidFill>
                <a:effectLst/>
                <a:latin typeface="Times New Roman" panose="02020603050405020304" pitchFamily="18" charset="0"/>
                <a:ea typeface="Times New Roman" panose="02020603050405020304" pitchFamily="18" charset="0"/>
              </a:rPr>
              <a:t> (Πα</a:t>
            </a:r>
            <a:r>
              <a:rPr lang="en-GB" dirty="0" err="1" smtClean="0">
                <a:solidFill>
                  <a:srgbClr val="252525"/>
                </a:solidFill>
                <a:effectLst/>
                <a:latin typeface="Times New Roman" panose="02020603050405020304" pitchFamily="18" charset="0"/>
                <a:ea typeface="Times New Roman" panose="02020603050405020304" pitchFamily="18" charset="0"/>
              </a:rPr>
              <a:t>σάς</a:t>
            </a:r>
            <a:r>
              <a:rPr lang="en-GB" dirty="0" smtClean="0">
                <a:solidFill>
                  <a:srgbClr val="252525"/>
                </a:solidFill>
                <a:effectLst/>
                <a:latin typeface="Times New Roman" panose="02020603050405020304" pitchFamily="18" charset="0"/>
                <a:ea typeface="Times New Roman" panose="02020603050405020304" pitchFamily="18" charset="0"/>
              </a:rPr>
              <a:t>) in some versions, he is the dominant figure of the occupying side and lives in the </a:t>
            </a:r>
            <a:r>
              <a:rPr lang="en-GB" dirty="0" err="1" smtClean="0">
                <a:solidFill>
                  <a:srgbClr val="252525"/>
                </a:solidFill>
                <a:effectLst/>
                <a:latin typeface="Times New Roman" panose="02020603050405020304" pitchFamily="18" charset="0"/>
                <a:ea typeface="Times New Roman" panose="02020603050405020304" pitchFamily="18" charset="0"/>
              </a:rPr>
              <a:t>Sarayi</a:t>
            </a:r>
            <a:r>
              <a:rPr lang="en-GB" dirty="0" smtClean="0">
                <a:solidFill>
                  <a:srgbClr val="252525"/>
                </a:solidFill>
                <a:effectLst/>
                <a:latin typeface="Times New Roman" panose="02020603050405020304" pitchFamily="18" charset="0"/>
                <a:ea typeface="Times New Roman" panose="02020603050405020304" pitchFamily="18" charset="0"/>
              </a:rPr>
              <a:t>. He is usually the beginning of each new tale, by announcing trials, deeds, tests etc. to which </a:t>
            </a:r>
            <a:r>
              <a:rPr lang="en-GB" dirty="0" err="1" smtClean="0">
                <a:solidFill>
                  <a:srgbClr val="252525"/>
                </a:solidFill>
                <a:effectLst/>
                <a:latin typeface="Times New Roman" panose="02020603050405020304" pitchFamily="18" charset="0"/>
                <a:ea typeface="Times New Roman" panose="02020603050405020304" pitchFamily="18" charset="0"/>
              </a:rPr>
              <a:t>Karagiozis</a:t>
            </a:r>
            <a:r>
              <a:rPr lang="en-GB" dirty="0" smtClean="0">
                <a:solidFill>
                  <a:srgbClr val="252525"/>
                </a:solidFill>
                <a:effectLst/>
                <a:latin typeface="Times New Roman" panose="02020603050405020304" pitchFamily="18" charset="0"/>
                <a:ea typeface="Times New Roman" panose="02020603050405020304" pitchFamily="18" charset="0"/>
              </a:rPr>
              <a:t> usually decides to become involved.</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SzPts val="1000"/>
              <a:buFont typeface="Symbol" panose="05050102010706020507" pitchFamily="18" charset="2"/>
              <a:buChar char=""/>
              <a:tabLst>
                <a:tab pos="457200" algn="l"/>
              </a:tabLst>
            </a:pPr>
            <a:r>
              <a:rPr lang="en-GB" b="1" dirty="0" err="1" smtClean="0">
                <a:solidFill>
                  <a:srgbClr val="252525"/>
                </a:solidFill>
                <a:effectLst/>
                <a:latin typeface="Times New Roman" panose="02020603050405020304" pitchFamily="18" charset="0"/>
                <a:ea typeface="Times New Roman" panose="02020603050405020304" pitchFamily="18" charset="0"/>
              </a:rPr>
              <a:t>Fatme</a:t>
            </a:r>
            <a:r>
              <a:rPr lang="en-GB" dirty="0" smtClean="0">
                <a:solidFill>
                  <a:srgbClr val="252525"/>
                </a:solidFill>
                <a:effectLst/>
                <a:latin typeface="Times New Roman" panose="02020603050405020304" pitchFamily="18" charset="0"/>
                <a:ea typeface="Times New Roman" panose="02020603050405020304" pitchFamily="18" charset="0"/>
              </a:rPr>
              <a:t> (Φα</a:t>
            </a:r>
            <a:r>
              <a:rPr lang="en-GB" dirty="0" err="1" smtClean="0">
                <a:solidFill>
                  <a:srgbClr val="252525"/>
                </a:solidFill>
                <a:effectLst/>
                <a:latin typeface="Times New Roman" panose="02020603050405020304" pitchFamily="18" charset="0"/>
                <a:ea typeface="Times New Roman" panose="02020603050405020304" pitchFamily="18" charset="0"/>
              </a:rPr>
              <a:t>τμέ</a:t>
            </a:r>
            <a:r>
              <a:rPr lang="en-GB" dirty="0" smtClean="0">
                <a:solidFill>
                  <a:srgbClr val="252525"/>
                </a:solidFill>
                <a:effectLst/>
                <a:latin typeface="Times New Roman" panose="02020603050405020304" pitchFamily="18" charset="0"/>
                <a:ea typeface="Times New Roman" panose="02020603050405020304" pitchFamily="18" charset="0"/>
              </a:rPr>
              <a:t>) is the Vizier or Pasha's beautiful daughter who has either obedient or rebellious roles; she has more than one way of causing trouble sometimes for good, opposing her despotic father or for bad in dislike of </a:t>
            </a:r>
            <a:r>
              <a:rPr lang="en-GB" dirty="0" err="1" smtClean="0">
                <a:solidFill>
                  <a:srgbClr val="252525"/>
                </a:solidFill>
                <a:effectLst/>
                <a:latin typeface="Times New Roman" panose="02020603050405020304" pitchFamily="18" charset="0"/>
                <a:ea typeface="Times New Roman" panose="02020603050405020304" pitchFamily="18" charset="0"/>
              </a:rPr>
              <a:t>Karagiozis</a:t>
            </a:r>
            <a:r>
              <a:rPr lang="en-GB" dirty="0" smtClean="0">
                <a:solidFill>
                  <a:srgbClr val="252525"/>
                </a:solidFill>
                <a:effectLst/>
                <a:latin typeface="Times New Roman" panose="02020603050405020304" pitchFamily="18" charset="0"/>
                <a:ea typeface="Times New Roman" panose="02020603050405020304" pitchFamily="18" charset="0"/>
              </a:rPr>
              <a:t> or some other hero.</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SzPts val="1000"/>
              <a:buFont typeface="Symbol" panose="05050102010706020507" pitchFamily="18" charset="2"/>
              <a:buChar char=""/>
              <a:tabLst>
                <a:tab pos="457200" algn="l"/>
              </a:tabLst>
            </a:pPr>
            <a:r>
              <a:rPr lang="en-GB" b="1" dirty="0" err="1" smtClean="0">
                <a:solidFill>
                  <a:srgbClr val="252525"/>
                </a:solidFill>
                <a:effectLst/>
                <a:latin typeface="Times New Roman" panose="02020603050405020304" pitchFamily="18" charset="0"/>
                <a:ea typeface="Times New Roman" panose="02020603050405020304" pitchFamily="18" charset="0"/>
              </a:rPr>
              <a:t>Veligekas</a:t>
            </a:r>
            <a:r>
              <a:rPr lang="en-GB" dirty="0" smtClean="0">
                <a:solidFill>
                  <a:srgbClr val="252525"/>
                </a:solidFill>
                <a:effectLst/>
                <a:latin typeface="Times New Roman" panose="02020603050405020304" pitchFamily="18" charset="0"/>
                <a:ea typeface="Times New Roman" panose="02020603050405020304" pitchFamily="18" charset="0"/>
              </a:rPr>
              <a:t> (</a:t>
            </a:r>
            <a:r>
              <a:rPr lang="en-GB" dirty="0" err="1" smtClean="0">
                <a:solidFill>
                  <a:srgbClr val="252525"/>
                </a:solidFill>
                <a:effectLst/>
                <a:latin typeface="Times New Roman" panose="02020603050405020304" pitchFamily="18" charset="0"/>
                <a:ea typeface="Times New Roman" panose="02020603050405020304" pitchFamily="18" charset="0"/>
              </a:rPr>
              <a:t>Βελιγκέκ</a:t>
            </a:r>
            <a:r>
              <a:rPr lang="en-GB" dirty="0" smtClean="0">
                <a:solidFill>
                  <a:srgbClr val="252525"/>
                </a:solidFill>
                <a:effectLst/>
                <a:latin typeface="Times New Roman" panose="02020603050405020304" pitchFamily="18" charset="0"/>
                <a:ea typeface="Times New Roman" panose="02020603050405020304" pitchFamily="18" charset="0"/>
              </a:rPr>
              <a:t>ας), an Albanian guard of the Sarai. He is the executive arm of the Pasha, always in the lookout for </a:t>
            </a:r>
            <a:r>
              <a:rPr lang="en-GB" dirty="0" err="1" smtClean="0">
                <a:solidFill>
                  <a:srgbClr val="252525"/>
                </a:solidFill>
                <a:effectLst/>
                <a:latin typeface="Times New Roman" panose="02020603050405020304" pitchFamily="18" charset="0"/>
                <a:ea typeface="Times New Roman" panose="02020603050405020304" pitchFamily="18" charset="0"/>
              </a:rPr>
              <a:t>Karagiozis</a:t>
            </a:r>
            <a:r>
              <a:rPr lang="en-GB" dirty="0" smtClean="0">
                <a:solidFill>
                  <a:srgbClr val="252525"/>
                </a:solidFill>
                <a:effectLst/>
                <a:latin typeface="Times New Roman" panose="02020603050405020304" pitchFamily="18" charset="0"/>
                <a:ea typeface="Times New Roman" panose="02020603050405020304" pitchFamily="18" charset="0"/>
              </a:rPr>
              <a:t> and never wastes an opportunity to give him a good beating. Usually gets beaten though by Barba </a:t>
            </a:r>
            <a:r>
              <a:rPr lang="en-GB" dirty="0" err="1" smtClean="0">
                <a:solidFill>
                  <a:srgbClr val="252525"/>
                </a:solidFill>
                <a:effectLst/>
                <a:latin typeface="Times New Roman" panose="02020603050405020304" pitchFamily="18" charset="0"/>
                <a:ea typeface="Times New Roman" panose="02020603050405020304" pitchFamily="18" charset="0"/>
              </a:rPr>
              <a:t>Yorgos</a:t>
            </a:r>
            <a:r>
              <a:rPr lang="en-GB" b="1" dirty="0" smtClean="0">
                <a:solidFill>
                  <a:srgbClr val="252525"/>
                </a:solidFill>
                <a:effectLst/>
                <a:latin typeface="Times New Roman" panose="02020603050405020304" pitchFamily="18" charset="0"/>
                <a:ea typeface="Times New Roman" panose="02020603050405020304" pitchFamily="18" charset="0"/>
              </a:rPr>
              <a:t>.</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SzPts val="1000"/>
              <a:buFont typeface="Symbol" panose="05050102010706020507" pitchFamily="18" charset="2"/>
              <a:buChar char=""/>
              <a:tabLst>
                <a:tab pos="457200" algn="l"/>
              </a:tabLst>
            </a:pPr>
            <a:r>
              <a:rPr lang="en-GB" b="1" dirty="0" err="1" smtClean="0">
                <a:solidFill>
                  <a:srgbClr val="252525"/>
                </a:solidFill>
                <a:effectLst/>
                <a:latin typeface="Times New Roman" panose="02020603050405020304" pitchFamily="18" charset="0"/>
                <a:ea typeface="Times New Roman" panose="02020603050405020304" pitchFamily="18" charset="0"/>
              </a:rPr>
              <a:t>Peponias</a:t>
            </a:r>
            <a:r>
              <a:rPr lang="en-GB" dirty="0" smtClean="0">
                <a:solidFill>
                  <a:srgbClr val="252525"/>
                </a:solidFill>
                <a:effectLst/>
                <a:latin typeface="Times New Roman" panose="02020603050405020304" pitchFamily="18" charset="0"/>
                <a:ea typeface="Times New Roman" panose="02020603050405020304" pitchFamily="18" charset="0"/>
              </a:rPr>
              <a:t> (</a:t>
            </a:r>
            <a:r>
              <a:rPr lang="en-GB" dirty="0" err="1" smtClean="0">
                <a:solidFill>
                  <a:srgbClr val="252525"/>
                </a:solidFill>
                <a:effectLst/>
                <a:latin typeface="Times New Roman" panose="02020603050405020304" pitchFamily="18" charset="0"/>
                <a:ea typeface="Times New Roman" panose="02020603050405020304" pitchFamily="18" charset="0"/>
              </a:rPr>
              <a:t>Πε</a:t>
            </a:r>
            <a:r>
              <a:rPr lang="en-GB" dirty="0" smtClean="0">
                <a:solidFill>
                  <a:srgbClr val="252525"/>
                </a:solidFill>
                <a:effectLst/>
                <a:latin typeface="Times New Roman" panose="02020603050405020304" pitchFamily="18" charset="0"/>
                <a:ea typeface="Times New Roman" panose="02020603050405020304" pitchFamily="18" charset="0"/>
              </a:rPr>
              <a:t>πόνιας), a fat officer of the Sarai, in some versions replacing Veligekas.</a:t>
            </a:r>
            <a:endParaRPr lang="en-GB" sz="3600" dirty="0" smtClean="0">
              <a:effectLst/>
              <a:latin typeface="Times New Roman" panose="02020603050405020304" pitchFamily="18" charset="0"/>
              <a:ea typeface="Times New Roman" panose="02020603050405020304" pitchFamily="18" charset="0"/>
            </a:endParaRPr>
          </a:p>
          <a:p>
            <a:pPr marL="0" indent="0">
              <a:lnSpc>
                <a:spcPts val="1680"/>
              </a:lnSpc>
              <a:spcAft>
                <a:spcPts val="120"/>
              </a:spcAft>
              <a:buNone/>
            </a:pPr>
            <a:endParaRPr lang="en-GB" sz="36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12627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short video</a:t>
            </a:r>
            <a:endParaRPr lang="en-GB" dirty="0"/>
          </a:p>
        </p:txBody>
      </p:sp>
      <p:sp>
        <p:nvSpPr>
          <p:cNvPr id="3" name="Rectangle 2"/>
          <p:cNvSpPr/>
          <p:nvPr/>
        </p:nvSpPr>
        <p:spPr>
          <a:xfrm>
            <a:off x="3628978" y="3244334"/>
            <a:ext cx="4934043" cy="369332"/>
          </a:xfrm>
          <a:prstGeom prst="rect">
            <a:avLst/>
          </a:prstGeom>
        </p:spPr>
        <p:txBody>
          <a:bodyPr wrap="none">
            <a:spAutoFit/>
          </a:bodyPr>
          <a:lstStyle/>
          <a:p>
            <a:r>
              <a:rPr lang="en-GB" dirty="0"/>
              <a:t>https://www.youtube.com/watch?v=BFfQiQBXDEY</a:t>
            </a:r>
          </a:p>
        </p:txBody>
      </p:sp>
    </p:spTree>
    <p:extLst>
      <p:ext uri="{BB962C8B-B14F-4D97-AF65-F5344CB8AC3E}">
        <p14:creationId xmlns:p14="http://schemas.microsoft.com/office/powerpoint/2010/main" val="527078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Aft>
                <a:spcPts val="0"/>
              </a:spcAft>
            </a:pPr>
            <a:r>
              <a:rPr lang="en-GB" u="sng" dirty="0" smtClean="0">
                <a:effectLst/>
                <a:latin typeface="Times New Roman" panose="02020603050405020304" pitchFamily="18" charset="0"/>
                <a:ea typeface="Times New Roman" panose="02020603050405020304" pitchFamily="18" charset="0"/>
              </a:rPr>
              <a:t>Intro:</a:t>
            </a:r>
            <a:r>
              <a:rPr lang="en-GB" dirty="0" smtClean="0">
                <a:effectLst/>
                <a:latin typeface="Times New Roman" panose="02020603050405020304" pitchFamily="18" charset="0"/>
                <a:ea typeface="Times New Roman" panose="02020603050405020304" pitchFamily="18" charset="0"/>
              </a:rPr>
              <a:t/>
            </a:r>
            <a:br>
              <a:rPr lang="en-GB" dirty="0" smtClean="0">
                <a:effectLst/>
                <a:latin typeface="Times New Roman" panose="02020603050405020304" pitchFamily="18" charset="0"/>
                <a:ea typeface="Times New Roman" panose="02020603050405020304" pitchFamily="18" charset="0"/>
              </a:rPr>
            </a:br>
            <a:endParaRPr lang="en-GB" dirty="0"/>
          </a:p>
        </p:txBody>
      </p:sp>
      <p:sp>
        <p:nvSpPr>
          <p:cNvPr id="3" name="Content Placeholder 2"/>
          <p:cNvSpPr>
            <a:spLocks noGrp="1"/>
          </p:cNvSpPr>
          <p:nvPr>
            <p:ph idx="1"/>
          </p:nvPr>
        </p:nvSpPr>
        <p:spPr/>
        <p:txBody>
          <a:bodyPr>
            <a:normAutofit lnSpcReduction="10000"/>
          </a:bodyPr>
          <a:lstStyle/>
          <a:p>
            <a:pPr>
              <a:spcAft>
                <a:spcPts val="0"/>
              </a:spcAft>
            </a:pPr>
            <a:r>
              <a:rPr lang="en-GB" dirty="0" err="1" smtClean="0">
                <a:effectLst/>
                <a:latin typeface="Times New Roman" panose="02020603050405020304" pitchFamily="18" charset="0"/>
                <a:ea typeface="Times New Roman" panose="02020603050405020304" pitchFamily="18" charset="0"/>
              </a:rPr>
              <a:t>Karagiozis</a:t>
            </a:r>
            <a:r>
              <a:rPr lang="en-GB" dirty="0" smtClean="0">
                <a:effectLst/>
                <a:latin typeface="Times New Roman" panose="02020603050405020304" pitchFamily="18" charset="0"/>
                <a:ea typeface="Times New Roman" panose="02020603050405020304" pitchFamily="18" charset="0"/>
              </a:rPr>
              <a:t> is in fact a shadow puppet and a fictional character. He originates from Greek folklore. Although being a single character, the idea of Greek shadow theatre is built around him and his many adventures. Originally the character comes from Turkish shadow plays. The Greek plays included paper-made puppets, which were handled by one puppeteer who stood between a white sheet/cloth and was illuminated by some form of light. Greece was one of the few countries in Europe that adopted shadow theatre, as it had primarily been a popular form of theatre in Asia. However Greece moulded the form of theatre to suit its own aspects and give it its own unique sense of </a:t>
            </a:r>
            <a:r>
              <a:rPr lang="en-GB" dirty="0" err="1" smtClean="0">
                <a:effectLst/>
                <a:latin typeface="Times New Roman" panose="02020603050405020304" pitchFamily="18" charset="0"/>
                <a:ea typeface="Times New Roman" panose="02020603050405020304" pitchFamily="18" charset="0"/>
              </a:rPr>
              <a:t>Greekness</a:t>
            </a:r>
            <a:r>
              <a:rPr lang="en-GB" dirty="0" smtClean="0">
                <a:effectLst/>
                <a:latin typeface="Times New Roman" panose="02020603050405020304" pitchFamily="18" charset="0"/>
                <a:ea typeface="Times New Roman" panose="02020603050405020304" pitchFamily="18" charset="0"/>
              </a:rPr>
              <a:t>. They did this by adding music, acting and social satire, which included local folklore. </a:t>
            </a:r>
          </a:p>
          <a:p>
            <a:endParaRPr lang="en-GB" dirty="0"/>
          </a:p>
        </p:txBody>
      </p:sp>
    </p:spTree>
    <p:extLst>
      <p:ext uri="{BB962C8B-B14F-4D97-AF65-F5344CB8AC3E}">
        <p14:creationId xmlns:p14="http://schemas.microsoft.com/office/powerpoint/2010/main" val="3675006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Aft>
                <a:spcPts val="0"/>
              </a:spcAft>
            </a:pPr>
            <a:r>
              <a:rPr lang="en-GB" u="sng" dirty="0" smtClean="0">
                <a:effectLst/>
                <a:latin typeface="Times New Roman" panose="02020603050405020304" pitchFamily="18" charset="0"/>
                <a:ea typeface="Times New Roman" panose="02020603050405020304" pitchFamily="18" charset="0"/>
              </a:rPr>
              <a:t>Origins: </a:t>
            </a:r>
            <a:r>
              <a:rPr lang="en-GB" dirty="0" smtClean="0">
                <a:effectLst/>
                <a:latin typeface="Times New Roman" panose="02020603050405020304" pitchFamily="18" charset="0"/>
                <a:ea typeface="Times New Roman" panose="02020603050405020304" pitchFamily="18" charset="0"/>
              </a:rPr>
              <a:t/>
            </a:r>
            <a:br>
              <a:rPr lang="en-GB" dirty="0" smtClean="0">
                <a:effectLst/>
                <a:latin typeface="Times New Roman" panose="02020603050405020304" pitchFamily="18" charset="0"/>
                <a:ea typeface="Times New Roman" panose="02020603050405020304" pitchFamily="18" charset="0"/>
              </a:rPr>
            </a:br>
            <a:endParaRPr lang="en-GB" dirty="0"/>
          </a:p>
        </p:txBody>
      </p:sp>
      <p:sp>
        <p:nvSpPr>
          <p:cNvPr id="3" name="Content Placeholder 2"/>
          <p:cNvSpPr>
            <a:spLocks noGrp="1"/>
          </p:cNvSpPr>
          <p:nvPr>
            <p:ph idx="1"/>
          </p:nvPr>
        </p:nvSpPr>
        <p:spPr/>
        <p:txBody>
          <a:bodyPr>
            <a:normAutofit fontScale="92500" lnSpcReduction="10000"/>
          </a:bodyPr>
          <a:lstStyle/>
          <a:p>
            <a:pPr>
              <a:spcAft>
                <a:spcPts val="0"/>
              </a:spcAft>
            </a:pPr>
            <a:r>
              <a:rPr lang="en-GB" dirty="0" smtClean="0">
                <a:effectLst/>
                <a:latin typeface="Times New Roman" panose="02020603050405020304" pitchFamily="18" charset="0"/>
                <a:ea typeface="Times New Roman" panose="02020603050405020304" pitchFamily="18" charset="0"/>
              </a:rPr>
              <a:t>It is believed that the Greek culture “borrowed” </a:t>
            </a:r>
            <a:r>
              <a:rPr lang="en-GB" dirty="0" err="1">
                <a:latin typeface="Times New Roman" panose="02020603050405020304" pitchFamily="18" charset="0"/>
                <a:ea typeface="Times New Roman" panose="02020603050405020304" pitchFamily="18" charset="0"/>
              </a:rPr>
              <a:t>K</a:t>
            </a:r>
            <a:r>
              <a:rPr lang="en-GB" dirty="0" err="1" smtClean="0">
                <a:effectLst/>
                <a:latin typeface="Times New Roman" panose="02020603050405020304" pitchFamily="18" charset="0"/>
                <a:ea typeface="Times New Roman" panose="02020603050405020304" pitchFamily="18" charset="0"/>
              </a:rPr>
              <a:t>aragiozis</a:t>
            </a:r>
            <a:r>
              <a:rPr lang="en-GB" dirty="0" smtClean="0">
                <a:effectLst/>
                <a:latin typeface="Times New Roman" panose="02020603050405020304" pitchFamily="18" charset="0"/>
                <a:ea typeface="Times New Roman" panose="02020603050405020304" pitchFamily="18" charset="0"/>
              </a:rPr>
              <a:t> from the ottoman culture that were currently developing in the Balkans during the time of the Italian renaissance. </a:t>
            </a:r>
            <a:r>
              <a:rPr lang="en-GB" dirty="0" err="1" smtClean="0">
                <a:effectLst/>
                <a:latin typeface="Times New Roman" panose="02020603050405020304" pitchFamily="18" charset="0"/>
                <a:ea typeface="Times New Roman" panose="02020603050405020304" pitchFamily="18" charset="0"/>
              </a:rPr>
              <a:t>Karagiozis</a:t>
            </a:r>
            <a:r>
              <a:rPr lang="en-GB" dirty="0" smtClean="0">
                <a:effectLst/>
                <a:latin typeface="Times New Roman" panose="02020603050405020304" pitchFamily="18" charset="0"/>
                <a:ea typeface="Times New Roman" panose="02020603050405020304" pitchFamily="18" charset="0"/>
              </a:rPr>
              <a:t>, as a name, gives us an idea of the characters origin as the puppet always appeared in theatre with black eyes and in Turkish “Kara” means “black” and “</a:t>
            </a:r>
            <a:r>
              <a:rPr lang="en-GB" dirty="0" err="1" smtClean="0">
                <a:effectLst/>
                <a:latin typeface="Times New Roman" panose="02020603050405020304" pitchFamily="18" charset="0"/>
                <a:ea typeface="Times New Roman" panose="02020603050405020304" pitchFamily="18" charset="0"/>
              </a:rPr>
              <a:t>gioz</a:t>
            </a:r>
            <a:r>
              <a:rPr lang="en-GB" dirty="0" smtClean="0">
                <a:effectLst/>
                <a:latin typeface="Times New Roman" panose="02020603050405020304" pitchFamily="18" charset="0"/>
                <a:ea typeface="Times New Roman" panose="02020603050405020304" pitchFamily="18" charset="0"/>
              </a:rPr>
              <a:t>” means “eyes”. With regards to how the Greeks obtained the form of theatre, it is believed that while under Ottoman rule the Greeks would put on shadow puppet plays for the sultan; plays which were inspired by Greek folklore. As a form of theatre, </a:t>
            </a:r>
            <a:r>
              <a:rPr lang="en-GB" dirty="0" err="1" smtClean="0">
                <a:effectLst/>
                <a:latin typeface="Times New Roman" panose="02020603050405020304" pitchFamily="18" charset="0"/>
                <a:ea typeface="Times New Roman" panose="02020603050405020304" pitchFamily="18" charset="0"/>
              </a:rPr>
              <a:t>Karagiozis</a:t>
            </a:r>
            <a:r>
              <a:rPr lang="en-GB" dirty="0" smtClean="0">
                <a:effectLst/>
                <a:latin typeface="Times New Roman" panose="02020603050405020304" pitchFamily="18" charset="0"/>
                <a:ea typeface="Times New Roman" panose="02020603050405020304" pitchFamily="18" charset="0"/>
              </a:rPr>
              <a:t> developed throughout the Italian renaissance period in Greece but died down as the time period drew to a close. It was revitalised in the 1880’s as that coincided with the Greek revolution and the war, which proclaimed Greece as an independent nation. It would continue to be renewed until 1910. From 1915-1950 it flourished in Modern Greek culture.  </a:t>
            </a:r>
          </a:p>
          <a:p>
            <a:endParaRPr lang="en-GB" dirty="0"/>
          </a:p>
        </p:txBody>
      </p:sp>
    </p:spTree>
    <p:extLst>
      <p:ext uri="{BB962C8B-B14F-4D97-AF65-F5344CB8AC3E}">
        <p14:creationId xmlns:p14="http://schemas.microsoft.com/office/powerpoint/2010/main" val="4090757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Aft>
                <a:spcPts val="0"/>
              </a:spcAft>
            </a:pPr>
            <a:r>
              <a:rPr lang="en-GB" u="sng" dirty="0" smtClean="0">
                <a:effectLst/>
                <a:latin typeface="Times New Roman" panose="02020603050405020304" pitchFamily="18" charset="0"/>
                <a:ea typeface="Times New Roman" panose="02020603050405020304" pitchFamily="18" charset="0"/>
              </a:rPr>
              <a:t>The Plays:</a:t>
            </a:r>
            <a:r>
              <a:rPr lang="en-GB" dirty="0" smtClean="0">
                <a:effectLst/>
                <a:latin typeface="Times New Roman" panose="02020603050405020304" pitchFamily="18" charset="0"/>
                <a:ea typeface="Times New Roman" panose="02020603050405020304" pitchFamily="18" charset="0"/>
              </a:rPr>
              <a:t/>
            </a:r>
            <a:br>
              <a:rPr lang="en-GB" dirty="0" smtClean="0">
                <a:effectLst/>
                <a:latin typeface="Times New Roman" panose="02020603050405020304" pitchFamily="18" charset="0"/>
                <a:ea typeface="Times New Roman" panose="02020603050405020304" pitchFamily="18" charset="0"/>
              </a:rPr>
            </a:br>
            <a:endParaRPr lang="en-GB" dirty="0"/>
          </a:p>
        </p:txBody>
      </p:sp>
      <p:sp>
        <p:nvSpPr>
          <p:cNvPr id="3" name="Content Placeholder 2"/>
          <p:cNvSpPr>
            <a:spLocks noGrp="1"/>
          </p:cNvSpPr>
          <p:nvPr>
            <p:ph idx="1"/>
          </p:nvPr>
        </p:nvSpPr>
        <p:spPr/>
        <p:txBody>
          <a:bodyPr>
            <a:normAutofit fontScale="85000" lnSpcReduction="20000"/>
          </a:bodyPr>
          <a:lstStyle/>
          <a:p>
            <a:pPr>
              <a:spcAft>
                <a:spcPts val="0"/>
              </a:spcAft>
            </a:pPr>
            <a:r>
              <a:rPr lang="en-GB" dirty="0" smtClean="0">
                <a:effectLst/>
                <a:latin typeface="Times New Roman" panose="02020603050405020304" pitchFamily="18" charset="0"/>
                <a:ea typeface="Times New Roman" panose="02020603050405020304" pitchFamily="18" charset="0"/>
              </a:rPr>
              <a:t>Overall there are three types of plays performed in the style of Greek shadow-puppet theatre relating to </a:t>
            </a:r>
            <a:r>
              <a:rPr lang="en-GB" dirty="0" err="1" smtClean="0">
                <a:effectLst/>
                <a:latin typeface="Times New Roman" panose="02020603050405020304" pitchFamily="18" charset="0"/>
                <a:ea typeface="Times New Roman" panose="02020603050405020304" pitchFamily="18" charset="0"/>
              </a:rPr>
              <a:t>Karagiozis</a:t>
            </a:r>
            <a:r>
              <a:rPr lang="en-GB" dirty="0" smtClean="0">
                <a:effectLst/>
                <a:latin typeface="Times New Roman" panose="02020603050405020304" pitchFamily="18" charset="0"/>
                <a:ea typeface="Times New Roman" panose="02020603050405020304" pitchFamily="18" charset="0"/>
              </a:rPr>
              <a:t>. These included comedies inspired by everyday life, those influenced by </a:t>
            </a:r>
            <a:r>
              <a:rPr lang="en-GB" dirty="0" err="1" smtClean="0">
                <a:effectLst/>
                <a:latin typeface="Times New Roman" panose="02020603050405020304" pitchFamily="18" charset="0"/>
                <a:ea typeface="Times New Roman" panose="02020603050405020304" pitchFamily="18" charset="0"/>
              </a:rPr>
              <a:t>fairytales</a:t>
            </a:r>
            <a:r>
              <a:rPr lang="en-GB" dirty="0" smtClean="0">
                <a:effectLst/>
                <a:latin typeface="Times New Roman" panose="02020603050405020304" pitchFamily="18" charset="0"/>
                <a:ea typeface="Times New Roman" panose="02020603050405020304" pitchFamily="18" charset="0"/>
              </a:rPr>
              <a:t> and finally traditional folklore and heroic themes inspired by the years of oppressive Ottoman rule. The </a:t>
            </a:r>
            <a:r>
              <a:rPr lang="en-GB" dirty="0" err="1" smtClean="0">
                <a:effectLst/>
                <a:latin typeface="Times New Roman" panose="02020603050405020304" pitchFamily="18" charset="0"/>
                <a:ea typeface="Times New Roman" panose="02020603050405020304" pitchFamily="18" charset="0"/>
              </a:rPr>
              <a:t>Karagiozophaiti</a:t>
            </a:r>
            <a:r>
              <a:rPr lang="en-GB" dirty="0" smtClean="0">
                <a:effectLst/>
                <a:latin typeface="Times New Roman" panose="02020603050405020304" pitchFamily="18" charset="0"/>
                <a:ea typeface="Times New Roman" panose="02020603050405020304" pitchFamily="18" charset="0"/>
              </a:rPr>
              <a:t> would move the puppets in vigorous ways and would dress the puppets themselves in strange and ragged clothing to show the brutal nature of the Ottoman oppression and the innocent and merciless beatings that would be dealt out. During these shadow performances the audience deemed the characters as magical. Not solely because of the character shadow performances, but also due to the incredibly important props. One of the most important props being the white sheet, which was essential to any Greek shadow puppet play. Lanterns and gas lamps were also incredibly important as they acted as the light source (although they were slowly replaced by electrical lamps). The scenery also played a key role. However, the </a:t>
            </a:r>
            <a:r>
              <a:rPr lang="en-GB" dirty="0" err="1" smtClean="0">
                <a:effectLst/>
                <a:latin typeface="Times New Roman" panose="02020603050405020304" pitchFamily="18" charset="0"/>
                <a:ea typeface="Times New Roman" panose="02020603050405020304" pitchFamily="18" charset="0"/>
              </a:rPr>
              <a:t>Karagiozophaiti</a:t>
            </a:r>
            <a:r>
              <a:rPr lang="en-GB" dirty="0" smtClean="0">
                <a:effectLst/>
                <a:latin typeface="Times New Roman" panose="02020603050405020304" pitchFamily="18" charset="0"/>
                <a:ea typeface="Times New Roman" panose="02020603050405020304" pitchFamily="18" charset="0"/>
              </a:rPr>
              <a:t> was probably the most important part of the production. Without him, the performance would cease to be. </a:t>
            </a:r>
          </a:p>
          <a:p>
            <a:endParaRPr lang="en-GB" dirty="0"/>
          </a:p>
        </p:txBody>
      </p:sp>
    </p:spTree>
    <p:extLst>
      <p:ext uri="{BB962C8B-B14F-4D97-AF65-F5344CB8AC3E}">
        <p14:creationId xmlns:p14="http://schemas.microsoft.com/office/powerpoint/2010/main" val="2113128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3" name="Picture 2"/>
          <p:cNvPicPr>
            <a:picLocks noChangeAspect="1"/>
          </p:cNvPicPr>
          <p:nvPr/>
        </p:nvPicPr>
        <p:blipFill>
          <a:blip r:embed="rId2"/>
          <a:stretch>
            <a:fillRect/>
          </a:stretch>
        </p:blipFill>
        <p:spPr>
          <a:xfrm>
            <a:off x="-1" y="0"/>
            <a:ext cx="6632863" cy="3979718"/>
          </a:xfrm>
          <a:prstGeom prst="rect">
            <a:avLst/>
          </a:prstGeom>
        </p:spPr>
      </p:pic>
      <p:pic>
        <p:nvPicPr>
          <p:cNvPr id="4" name="Picture 3"/>
          <p:cNvPicPr>
            <a:picLocks noChangeAspect="1"/>
          </p:cNvPicPr>
          <p:nvPr/>
        </p:nvPicPr>
        <p:blipFill>
          <a:blip r:embed="rId3"/>
          <a:stretch>
            <a:fillRect/>
          </a:stretch>
        </p:blipFill>
        <p:spPr>
          <a:xfrm>
            <a:off x="6625617" y="0"/>
            <a:ext cx="5566383" cy="2556164"/>
          </a:xfrm>
          <a:prstGeom prst="rect">
            <a:avLst/>
          </a:prstGeom>
        </p:spPr>
      </p:pic>
      <p:pic>
        <p:nvPicPr>
          <p:cNvPr id="5" name="Picture 4"/>
          <p:cNvPicPr>
            <a:picLocks noChangeAspect="1"/>
          </p:cNvPicPr>
          <p:nvPr/>
        </p:nvPicPr>
        <p:blipFill>
          <a:blip r:embed="rId4"/>
          <a:stretch>
            <a:fillRect/>
          </a:stretch>
        </p:blipFill>
        <p:spPr>
          <a:xfrm>
            <a:off x="6625617" y="2556164"/>
            <a:ext cx="5562831" cy="4301836"/>
          </a:xfrm>
          <a:prstGeom prst="rect">
            <a:avLst/>
          </a:prstGeom>
        </p:spPr>
      </p:pic>
      <p:pic>
        <p:nvPicPr>
          <p:cNvPr id="6" name="Picture 5"/>
          <p:cNvPicPr>
            <a:picLocks noChangeAspect="1"/>
          </p:cNvPicPr>
          <p:nvPr/>
        </p:nvPicPr>
        <p:blipFill>
          <a:blip r:embed="rId5"/>
          <a:stretch>
            <a:fillRect/>
          </a:stretch>
        </p:blipFill>
        <p:spPr>
          <a:xfrm>
            <a:off x="-2" y="3979718"/>
            <a:ext cx="6632864" cy="2878282"/>
          </a:xfrm>
          <a:prstGeom prst="rect">
            <a:avLst/>
          </a:prstGeom>
        </p:spPr>
      </p:pic>
    </p:spTree>
    <p:extLst>
      <p:ext uri="{BB962C8B-B14F-4D97-AF65-F5344CB8AC3E}">
        <p14:creationId xmlns:p14="http://schemas.microsoft.com/office/powerpoint/2010/main" val="2510696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Aft>
                <a:spcPts val="0"/>
              </a:spcAft>
            </a:pPr>
            <a:r>
              <a:rPr lang="en-GB" u="sng" dirty="0" smtClean="0">
                <a:effectLst/>
                <a:latin typeface="Times New Roman" panose="02020603050405020304" pitchFamily="18" charset="0"/>
                <a:ea typeface="Times New Roman" panose="02020603050405020304" pitchFamily="18" charset="0"/>
              </a:rPr>
              <a:t>Some of the most known Tales:</a:t>
            </a:r>
            <a:r>
              <a:rPr lang="en-GB" dirty="0" smtClean="0">
                <a:effectLst/>
                <a:latin typeface="Times New Roman" panose="02020603050405020304" pitchFamily="18" charset="0"/>
                <a:ea typeface="Times New Roman" panose="02020603050405020304" pitchFamily="18" charset="0"/>
              </a:rPr>
              <a:t/>
            </a:r>
            <a:br>
              <a:rPr lang="en-GB" dirty="0" smtClean="0">
                <a:effectLst/>
                <a:latin typeface="Times New Roman" panose="02020603050405020304" pitchFamily="18" charset="0"/>
                <a:ea typeface="Times New Roman" panose="02020603050405020304" pitchFamily="18" charset="0"/>
              </a:rPr>
            </a:br>
            <a:endParaRPr lang="en-GB" dirty="0"/>
          </a:p>
        </p:txBody>
      </p:sp>
      <p:sp>
        <p:nvSpPr>
          <p:cNvPr id="3" name="Content Placeholder 2"/>
          <p:cNvSpPr>
            <a:spLocks noGrp="1"/>
          </p:cNvSpPr>
          <p:nvPr>
            <p:ph idx="1"/>
          </p:nvPr>
        </p:nvSpPr>
        <p:spPr/>
        <p:txBody>
          <a:bodyPr/>
          <a:lstStyle/>
          <a:p>
            <a:pPr marL="342900" lvl="0" indent="-342900">
              <a:lnSpc>
                <a:spcPts val="1680"/>
              </a:lnSpc>
              <a:spcAft>
                <a:spcPts val="120"/>
              </a:spcAft>
              <a:buSzPts val="1000"/>
              <a:buFont typeface="Symbol" panose="05050102010706020507" pitchFamily="18" charset="2"/>
              <a:buChar char=""/>
              <a:tabLst>
                <a:tab pos="457200" algn="l"/>
              </a:tabLst>
            </a:pPr>
            <a:endParaRPr lang="en-GB" dirty="0" smtClean="0">
              <a:solidFill>
                <a:srgbClr val="252525"/>
              </a:solidFill>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SzPts val="1000"/>
              <a:buFont typeface="Symbol" panose="05050102010706020507" pitchFamily="18" charset="2"/>
              <a:buChar char=""/>
              <a:tabLst>
                <a:tab pos="457200" algn="l"/>
              </a:tabLst>
            </a:pPr>
            <a:r>
              <a:rPr lang="en-GB" dirty="0" smtClean="0">
                <a:solidFill>
                  <a:srgbClr val="252525"/>
                </a:solidFill>
                <a:effectLst/>
                <a:latin typeface="Times New Roman" panose="02020603050405020304" pitchFamily="18" charset="0"/>
                <a:ea typeface="Times New Roman" panose="02020603050405020304" pitchFamily="18" charset="0"/>
              </a:rPr>
              <a:t>Alexander the Great and the accursed snake</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SzPts val="1000"/>
              <a:buFont typeface="Symbol" panose="05050102010706020507" pitchFamily="18" charset="2"/>
              <a:buChar char=""/>
              <a:tabLst>
                <a:tab pos="457200" algn="l"/>
              </a:tabLst>
            </a:pPr>
            <a:r>
              <a:rPr lang="en-GB" dirty="0" err="1" smtClean="0">
                <a:solidFill>
                  <a:srgbClr val="252525"/>
                </a:solidFill>
                <a:effectLst/>
                <a:latin typeface="Times New Roman" panose="02020603050405020304" pitchFamily="18" charset="0"/>
                <a:ea typeface="Times New Roman" panose="02020603050405020304" pitchFamily="18" charset="0"/>
              </a:rPr>
              <a:t>Karagiozis</a:t>
            </a:r>
            <a:r>
              <a:rPr lang="en-GB" dirty="0" smtClean="0">
                <a:solidFill>
                  <a:srgbClr val="252525"/>
                </a:solidFill>
                <a:effectLst/>
                <a:latin typeface="Times New Roman" panose="02020603050405020304" pitchFamily="18" charset="0"/>
                <a:ea typeface="Times New Roman" panose="02020603050405020304" pitchFamily="18" charset="0"/>
              </a:rPr>
              <a:t> the doctor</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SzPts val="1000"/>
              <a:buFont typeface="Symbol" panose="05050102010706020507" pitchFamily="18" charset="2"/>
              <a:buChar char=""/>
              <a:tabLst>
                <a:tab pos="457200" algn="l"/>
              </a:tabLst>
            </a:pPr>
            <a:r>
              <a:rPr lang="en-GB" dirty="0" err="1" smtClean="0">
                <a:solidFill>
                  <a:srgbClr val="252525"/>
                </a:solidFill>
                <a:effectLst/>
                <a:latin typeface="Times New Roman" panose="02020603050405020304" pitchFamily="18" charset="0"/>
                <a:ea typeface="Times New Roman" panose="02020603050405020304" pitchFamily="18" charset="0"/>
              </a:rPr>
              <a:t>Karagiozis</a:t>
            </a:r>
            <a:r>
              <a:rPr lang="en-GB" dirty="0" smtClean="0">
                <a:solidFill>
                  <a:srgbClr val="252525"/>
                </a:solidFill>
                <a:effectLst/>
                <a:latin typeface="Times New Roman" panose="02020603050405020304" pitchFamily="18" charset="0"/>
                <a:ea typeface="Times New Roman" panose="02020603050405020304" pitchFamily="18" charset="0"/>
              </a:rPr>
              <a:t> the cook</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SzPts val="1000"/>
              <a:buFont typeface="Symbol" panose="05050102010706020507" pitchFamily="18" charset="2"/>
              <a:buChar char=""/>
              <a:tabLst>
                <a:tab pos="457200" algn="l"/>
              </a:tabLst>
            </a:pPr>
            <a:r>
              <a:rPr lang="en-GB" dirty="0" err="1" smtClean="0">
                <a:solidFill>
                  <a:srgbClr val="252525"/>
                </a:solidFill>
                <a:effectLst/>
                <a:latin typeface="Times New Roman" panose="02020603050405020304" pitchFamily="18" charset="0"/>
                <a:ea typeface="Times New Roman" panose="02020603050405020304" pitchFamily="18" charset="0"/>
              </a:rPr>
              <a:t>Karagiozis</a:t>
            </a:r>
            <a:r>
              <a:rPr lang="en-GB" dirty="0" smtClean="0">
                <a:solidFill>
                  <a:srgbClr val="252525"/>
                </a:solidFill>
                <a:effectLst/>
                <a:latin typeface="Times New Roman" panose="02020603050405020304" pitchFamily="18" charset="0"/>
                <a:ea typeface="Times New Roman" panose="02020603050405020304" pitchFamily="18" charset="0"/>
              </a:rPr>
              <a:t> the senator</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SzPts val="1000"/>
              <a:buFont typeface="Symbol" panose="05050102010706020507" pitchFamily="18" charset="2"/>
              <a:buChar char=""/>
              <a:tabLst>
                <a:tab pos="457200" algn="l"/>
              </a:tabLst>
            </a:pPr>
            <a:r>
              <a:rPr lang="en-GB" dirty="0" err="1" smtClean="0">
                <a:solidFill>
                  <a:srgbClr val="252525"/>
                </a:solidFill>
                <a:effectLst/>
                <a:latin typeface="Times New Roman" panose="02020603050405020304" pitchFamily="18" charset="0"/>
                <a:ea typeface="Times New Roman" panose="02020603050405020304" pitchFamily="18" charset="0"/>
              </a:rPr>
              <a:t>Karagiozis</a:t>
            </a:r>
            <a:r>
              <a:rPr lang="en-GB" dirty="0" smtClean="0">
                <a:solidFill>
                  <a:srgbClr val="252525"/>
                </a:solidFill>
                <a:effectLst/>
                <a:latin typeface="Times New Roman" panose="02020603050405020304" pitchFamily="18" charset="0"/>
                <a:ea typeface="Times New Roman" panose="02020603050405020304" pitchFamily="18" charset="0"/>
              </a:rPr>
              <a:t> the scholar</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SzPts val="1000"/>
              <a:buFont typeface="Symbol" panose="05050102010706020507" pitchFamily="18" charset="2"/>
              <a:buChar char=""/>
              <a:tabLst>
                <a:tab pos="457200" algn="l"/>
              </a:tabLst>
            </a:pPr>
            <a:r>
              <a:rPr lang="en-GB" dirty="0" err="1" smtClean="0">
                <a:solidFill>
                  <a:srgbClr val="252525"/>
                </a:solidFill>
                <a:effectLst/>
                <a:latin typeface="Times New Roman" panose="02020603050405020304" pitchFamily="18" charset="0"/>
                <a:ea typeface="Times New Roman" panose="02020603050405020304" pitchFamily="18" charset="0"/>
              </a:rPr>
              <a:t>Karagiozis</a:t>
            </a:r>
            <a:r>
              <a:rPr lang="en-GB" dirty="0" smtClean="0">
                <a:solidFill>
                  <a:srgbClr val="252525"/>
                </a:solidFill>
                <a:effectLst/>
                <a:latin typeface="Times New Roman" panose="02020603050405020304" pitchFamily="18" charset="0"/>
                <a:ea typeface="Times New Roman" panose="02020603050405020304" pitchFamily="18" charset="0"/>
              </a:rPr>
              <a:t> the prophet</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SzPts val="1000"/>
              <a:buFont typeface="Symbol" panose="05050102010706020507" pitchFamily="18" charset="2"/>
              <a:buChar char=""/>
              <a:tabLst>
                <a:tab pos="457200" algn="l"/>
              </a:tabLst>
            </a:pPr>
            <a:r>
              <a:rPr lang="en-GB" dirty="0" err="1" smtClean="0">
                <a:solidFill>
                  <a:srgbClr val="252525"/>
                </a:solidFill>
                <a:effectLst/>
                <a:latin typeface="Times New Roman" panose="02020603050405020304" pitchFamily="18" charset="0"/>
                <a:ea typeface="Times New Roman" panose="02020603050405020304" pitchFamily="18" charset="0"/>
              </a:rPr>
              <a:t>Karagiozis</a:t>
            </a:r>
            <a:r>
              <a:rPr lang="en-GB" dirty="0" smtClean="0">
                <a:solidFill>
                  <a:srgbClr val="252525"/>
                </a:solidFill>
                <a:effectLst/>
                <a:latin typeface="Times New Roman" panose="02020603050405020304" pitchFamily="18" charset="0"/>
                <a:ea typeface="Times New Roman" panose="02020603050405020304" pitchFamily="18" charset="0"/>
              </a:rPr>
              <a:t> the fisherman</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SzPts val="1000"/>
              <a:buFont typeface="Symbol" panose="05050102010706020507" pitchFamily="18" charset="2"/>
              <a:buChar char=""/>
              <a:tabLst>
                <a:tab pos="457200" algn="l"/>
              </a:tabLst>
            </a:pPr>
            <a:r>
              <a:rPr lang="en-GB" dirty="0" err="1" smtClean="0">
                <a:solidFill>
                  <a:srgbClr val="252525"/>
                </a:solidFill>
                <a:effectLst/>
                <a:latin typeface="Times New Roman" panose="02020603050405020304" pitchFamily="18" charset="0"/>
                <a:ea typeface="Times New Roman" panose="02020603050405020304" pitchFamily="18" charset="0"/>
              </a:rPr>
              <a:t>Karagiozis</a:t>
            </a:r>
            <a:r>
              <a:rPr lang="en-GB" dirty="0" smtClean="0">
                <a:solidFill>
                  <a:srgbClr val="252525"/>
                </a:solidFill>
                <a:effectLst/>
                <a:latin typeface="Times New Roman" panose="02020603050405020304" pitchFamily="18" charset="0"/>
                <a:ea typeface="Times New Roman" panose="02020603050405020304" pitchFamily="18" charset="0"/>
              </a:rPr>
              <a:t> and the gorilla</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SzPts val="1000"/>
              <a:buFont typeface="Symbol" panose="05050102010706020507" pitchFamily="18" charset="2"/>
              <a:buChar char=""/>
              <a:tabLst>
                <a:tab pos="457200" algn="l"/>
              </a:tabLst>
            </a:pPr>
            <a:r>
              <a:rPr lang="en-GB" dirty="0" err="1" smtClean="0">
                <a:solidFill>
                  <a:srgbClr val="252525"/>
                </a:solidFill>
                <a:effectLst/>
                <a:latin typeface="Times New Roman" panose="02020603050405020304" pitchFamily="18" charset="0"/>
                <a:ea typeface="Times New Roman" panose="02020603050405020304" pitchFamily="18" charset="0"/>
              </a:rPr>
              <a:t>Karagiozis</a:t>
            </a:r>
            <a:r>
              <a:rPr lang="en-GB" dirty="0" smtClean="0">
                <a:solidFill>
                  <a:srgbClr val="252525"/>
                </a:solidFill>
                <a:effectLst/>
                <a:latin typeface="Times New Roman" panose="02020603050405020304" pitchFamily="18" charset="0"/>
                <a:ea typeface="Times New Roman" panose="02020603050405020304" pitchFamily="18" charset="0"/>
              </a:rPr>
              <a:t> and the ghost</a:t>
            </a:r>
            <a:endParaRPr lang="en-GB" sz="36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22768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Aft>
                <a:spcPts val="0"/>
              </a:spcAft>
            </a:pPr>
            <a:r>
              <a:rPr lang="en-GB" u="sng" dirty="0" err="1" smtClean="0">
                <a:effectLst/>
                <a:latin typeface="Times New Roman" panose="02020603050405020304" pitchFamily="18" charset="0"/>
                <a:ea typeface="Times New Roman" panose="02020603050405020304" pitchFamily="18" charset="0"/>
              </a:rPr>
              <a:t>Karagiosiz</a:t>
            </a:r>
            <a:r>
              <a:rPr lang="en-GB" u="sng" dirty="0" smtClean="0">
                <a:effectLst/>
                <a:latin typeface="Times New Roman" panose="02020603050405020304" pitchFamily="18" charset="0"/>
                <a:ea typeface="Times New Roman" panose="02020603050405020304" pitchFamily="18" charset="0"/>
              </a:rPr>
              <a:t>:</a:t>
            </a:r>
            <a:r>
              <a:rPr lang="en-GB" dirty="0" smtClean="0">
                <a:effectLst/>
                <a:latin typeface="Times New Roman" panose="02020603050405020304" pitchFamily="18" charset="0"/>
                <a:ea typeface="Times New Roman" panose="02020603050405020304" pitchFamily="18" charset="0"/>
              </a:rPr>
              <a:t/>
            </a:r>
            <a:br>
              <a:rPr lang="en-GB" dirty="0" smtClean="0">
                <a:effectLst/>
                <a:latin typeface="Times New Roman" panose="02020603050405020304" pitchFamily="18" charset="0"/>
                <a:ea typeface="Times New Roman" panose="02020603050405020304" pitchFamily="18" charset="0"/>
              </a:rPr>
            </a:br>
            <a:endParaRPr lang="en-GB" dirty="0"/>
          </a:p>
        </p:txBody>
      </p:sp>
      <p:sp>
        <p:nvSpPr>
          <p:cNvPr id="3" name="Content Placeholder 2"/>
          <p:cNvSpPr>
            <a:spLocks noGrp="1"/>
          </p:cNvSpPr>
          <p:nvPr>
            <p:ph idx="1"/>
          </p:nvPr>
        </p:nvSpPr>
        <p:spPr/>
        <p:txBody>
          <a:bodyPr>
            <a:normAutofit fontScale="92500" lnSpcReduction="20000"/>
          </a:bodyPr>
          <a:lstStyle/>
          <a:p>
            <a:pPr>
              <a:spcAft>
                <a:spcPts val="0"/>
              </a:spcAft>
            </a:pPr>
            <a:r>
              <a:rPr lang="en-GB" dirty="0" err="1" smtClean="0">
                <a:effectLst/>
                <a:latin typeface="Times New Roman" panose="02020603050405020304" pitchFamily="18" charset="0"/>
                <a:ea typeface="Times New Roman" panose="02020603050405020304" pitchFamily="18" charset="0"/>
              </a:rPr>
              <a:t>Karagiozis</a:t>
            </a:r>
            <a:r>
              <a:rPr lang="en-GB" dirty="0" smtClean="0">
                <a:effectLst/>
                <a:latin typeface="Times New Roman" panose="02020603050405020304" pitchFamily="18" charset="0"/>
                <a:ea typeface="Times New Roman" panose="02020603050405020304" pitchFamily="18" charset="0"/>
              </a:rPr>
              <a:t> is a poor, deformed hunchbacked Greek. Hi clothes are always ragged, his feet are always bare and his right hand is always depicted ass long. He lives in a poor Greek cottage with his wife </a:t>
            </a:r>
            <a:r>
              <a:rPr lang="en-GB" dirty="0" err="1" smtClean="0">
                <a:effectLst/>
                <a:latin typeface="Times New Roman" panose="02020603050405020304" pitchFamily="18" charset="0"/>
                <a:ea typeface="Times New Roman" panose="02020603050405020304" pitchFamily="18" charset="0"/>
              </a:rPr>
              <a:t>Aglaia</a:t>
            </a:r>
            <a:r>
              <a:rPr lang="en-GB" dirty="0" smtClean="0">
                <a:effectLst/>
                <a:latin typeface="Times New Roman" panose="02020603050405020304" pitchFamily="18" charset="0"/>
                <a:ea typeface="Times New Roman" panose="02020603050405020304" pitchFamily="18" charset="0"/>
              </a:rPr>
              <a:t> and his three sons. The plays always take place during the rule of the </a:t>
            </a:r>
            <a:r>
              <a:rPr lang="en-GB" dirty="0" err="1" smtClean="0">
                <a:effectLst/>
                <a:latin typeface="Times New Roman" panose="02020603050405020304" pitchFamily="18" charset="0"/>
                <a:ea typeface="Times New Roman" panose="02020603050405020304" pitchFamily="18" charset="0"/>
              </a:rPr>
              <a:t>Ottaman</a:t>
            </a:r>
            <a:r>
              <a:rPr lang="en-GB" dirty="0" smtClean="0">
                <a:effectLst/>
                <a:latin typeface="Times New Roman" panose="02020603050405020304" pitchFamily="18" charset="0"/>
                <a:ea typeface="Times New Roman" panose="02020603050405020304" pitchFamily="18" charset="0"/>
              </a:rPr>
              <a:t> Empire and the set always consists of his cottage being on the far left and the sultan’s palace being in the far right. </a:t>
            </a:r>
            <a:r>
              <a:rPr lang="en-GB" dirty="0" err="1" smtClean="0">
                <a:effectLst/>
                <a:latin typeface="Times New Roman" panose="02020603050405020304" pitchFamily="18" charset="0"/>
                <a:ea typeface="Times New Roman" panose="02020603050405020304" pitchFamily="18" charset="0"/>
              </a:rPr>
              <a:t>Karagiozis</a:t>
            </a:r>
            <a:r>
              <a:rPr lang="en-GB" dirty="0" smtClean="0">
                <a:effectLst/>
                <a:latin typeface="Times New Roman" panose="02020603050405020304" pitchFamily="18" charset="0"/>
                <a:ea typeface="Times New Roman" panose="02020603050405020304" pitchFamily="18" charset="0"/>
              </a:rPr>
              <a:t> is always finding mischievous ways of making money to deal with his poverty and feed his family. Many believe that there are only 2 real forms of plays that </a:t>
            </a:r>
            <a:r>
              <a:rPr lang="en-GB" dirty="0" err="1" smtClean="0">
                <a:effectLst/>
                <a:latin typeface="Times New Roman" panose="02020603050405020304" pitchFamily="18" charset="0"/>
                <a:ea typeface="Times New Roman" panose="02020603050405020304" pitchFamily="18" charset="0"/>
              </a:rPr>
              <a:t>Karagiozis</a:t>
            </a:r>
            <a:r>
              <a:rPr lang="en-GB" dirty="0" smtClean="0">
                <a:effectLst/>
                <a:latin typeface="Times New Roman" panose="02020603050405020304" pitchFamily="18" charset="0"/>
                <a:ea typeface="Times New Roman" panose="02020603050405020304" pitchFamily="18" charset="0"/>
              </a:rPr>
              <a:t> performs in: the Heroics and the Comedies. The heroics being based on real stories that took place under the Ottoman rule, with </a:t>
            </a:r>
            <a:r>
              <a:rPr lang="en-GB" dirty="0" err="1" smtClean="0">
                <a:effectLst/>
                <a:latin typeface="Times New Roman" panose="02020603050405020304" pitchFamily="18" charset="0"/>
                <a:ea typeface="Times New Roman" panose="02020603050405020304" pitchFamily="18" charset="0"/>
              </a:rPr>
              <a:t>Karagiozis</a:t>
            </a:r>
            <a:r>
              <a:rPr lang="en-GB" dirty="0" smtClean="0">
                <a:effectLst/>
                <a:latin typeface="Times New Roman" panose="02020603050405020304" pitchFamily="18" charset="0"/>
                <a:ea typeface="Times New Roman" panose="02020603050405020304" pitchFamily="18" charset="0"/>
              </a:rPr>
              <a:t> being represented as the helper of an important hero. His characteristics consisted of an unsatisfied greed, along with the continuous babbling of nonsense, as well as cunning word games and numerous linguistic mistakes. However these aspects seemed to give </a:t>
            </a:r>
            <a:r>
              <a:rPr lang="en-GB" dirty="0" err="1" smtClean="0">
                <a:effectLst/>
                <a:latin typeface="Times New Roman" panose="02020603050405020304" pitchFamily="18" charset="0"/>
                <a:ea typeface="Times New Roman" panose="02020603050405020304" pitchFamily="18" charset="0"/>
              </a:rPr>
              <a:t>Karagiozis</a:t>
            </a:r>
            <a:r>
              <a:rPr lang="en-GB" dirty="0" smtClean="0">
                <a:effectLst/>
                <a:latin typeface="Times New Roman" panose="02020603050405020304" pitchFamily="18" charset="0"/>
                <a:ea typeface="Times New Roman" panose="02020603050405020304" pitchFamily="18" charset="0"/>
              </a:rPr>
              <a:t> a special place in the hearts of Greeks.  </a:t>
            </a:r>
          </a:p>
          <a:p>
            <a:endParaRPr lang="en-GB" dirty="0"/>
          </a:p>
        </p:txBody>
      </p:sp>
    </p:spTree>
    <p:extLst>
      <p:ext uri="{BB962C8B-B14F-4D97-AF65-F5344CB8AC3E}">
        <p14:creationId xmlns:p14="http://schemas.microsoft.com/office/powerpoint/2010/main" val="1910739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3" name="Picture 2"/>
          <p:cNvPicPr>
            <a:picLocks noChangeAspect="1"/>
          </p:cNvPicPr>
          <p:nvPr/>
        </p:nvPicPr>
        <p:blipFill>
          <a:blip r:embed="rId2"/>
          <a:stretch>
            <a:fillRect/>
          </a:stretch>
        </p:blipFill>
        <p:spPr>
          <a:xfrm>
            <a:off x="0" y="0"/>
            <a:ext cx="2826327" cy="5425850"/>
          </a:xfrm>
          <a:prstGeom prst="rect">
            <a:avLst/>
          </a:prstGeom>
        </p:spPr>
      </p:pic>
      <p:pic>
        <p:nvPicPr>
          <p:cNvPr id="4" name="Picture 3"/>
          <p:cNvPicPr>
            <a:picLocks noChangeAspect="1"/>
          </p:cNvPicPr>
          <p:nvPr/>
        </p:nvPicPr>
        <p:blipFill>
          <a:blip r:embed="rId3"/>
          <a:stretch>
            <a:fillRect/>
          </a:stretch>
        </p:blipFill>
        <p:spPr>
          <a:xfrm>
            <a:off x="8520545" y="0"/>
            <a:ext cx="3671455" cy="4814102"/>
          </a:xfrm>
          <a:prstGeom prst="rect">
            <a:avLst/>
          </a:prstGeom>
        </p:spPr>
      </p:pic>
      <p:pic>
        <p:nvPicPr>
          <p:cNvPr id="5" name="Picture 4"/>
          <p:cNvPicPr>
            <a:picLocks noChangeAspect="1"/>
          </p:cNvPicPr>
          <p:nvPr/>
        </p:nvPicPr>
        <p:blipFill>
          <a:blip r:embed="rId4"/>
          <a:stretch>
            <a:fillRect/>
          </a:stretch>
        </p:blipFill>
        <p:spPr>
          <a:xfrm>
            <a:off x="2826327" y="-1"/>
            <a:ext cx="5715000" cy="3803073"/>
          </a:xfrm>
          <a:prstGeom prst="rect">
            <a:avLst/>
          </a:prstGeom>
        </p:spPr>
      </p:pic>
    </p:spTree>
    <p:extLst>
      <p:ext uri="{BB962C8B-B14F-4D97-AF65-F5344CB8AC3E}">
        <p14:creationId xmlns:p14="http://schemas.microsoft.com/office/powerpoint/2010/main" val="1393644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Storyline: </a:t>
            </a:r>
            <a:endParaRPr lang="en-GB" dirty="0"/>
          </a:p>
        </p:txBody>
      </p:sp>
      <p:sp>
        <p:nvSpPr>
          <p:cNvPr id="3" name="Content Placeholder 2"/>
          <p:cNvSpPr>
            <a:spLocks noGrp="1"/>
          </p:cNvSpPr>
          <p:nvPr>
            <p:ph idx="1"/>
          </p:nvPr>
        </p:nvSpPr>
        <p:spPr/>
        <p:txBody>
          <a:bodyPr>
            <a:normAutofit fontScale="77500" lnSpcReduction="20000"/>
          </a:bodyPr>
          <a:lstStyle/>
          <a:p>
            <a:pPr marL="342900" lvl="0" indent="-342900">
              <a:lnSpc>
                <a:spcPts val="1680"/>
              </a:lnSpc>
              <a:spcAft>
                <a:spcPts val="120"/>
              </a:spcAft>
              <a:buFont typeface="+mj-lt"/>
              <a:buAutoNum type="arabicPeriod"/>
              <a:tabLst>
                <a:tab pos="457200" algn="l"/>
              </a:tabLst>
            </a:pPr>
            <a:r>
              <a:rPr lang="en-GB" dirty="0" err="1" smtClean="0">
                <a:solidFill>
                  <a:srgbClr val="252525"/>
                </a:solidFill>
                <a:effectLst/>
                <a:latin typeface="Times New Roman" panose="02020603050405020304" pitchFamily="18" charset="0"/>
                <a:ea typeface="Times New Roman" panose="02020603050405020304" pitchFamily="18" charset="0"/>
              </a:rPr>
              <a:t>Karagiozis</a:t>
            </a:r>
            <a:r>
              <a:rPr lang="en-GB" dirty="0" smtClean="0">
                <a:solidFill>
                  <a:srgbClr val="252525"/>
                </a:solidFill>
                <a:effectLst/>
                <a:latin typeface="Times New Roman" panose="02020603050405020304" pitchFamily="18" charset="0"/>
                <a:ea typeface="Times New Roman" panose="02020603050405020304" pitchFamily="18" charset="0"/>
              </a:rPr>
              <a:t> appears in the scene with his 3 sons dancing and singing. He welcomes the audience</a:t>
            </a:r>
            <a:r>
              <a:rPr lang="en-GB" sz="2000" u="none" strike="noStrike" baseline="30000" dirty="0" smtClean="0">
                <a:solidFill>
                  <a:srgbClr val="0B0080"/>
                </a:solidFill>
                <a:effectLst/>
                <a:latin typeface="Times New Roman" panose="02020603050405020304" pitchFamily="18" charset="0"/>
                <a:ea typeface="Times New Roman" panose="02020603050405020304" pitchFamily="18" charset="0"/>
                <a:hlinkClick r:id="rId2"/>
              </a:rPr>
              <a:t>[1]</a:t>
            </a:r>
            <a:r>
              <a:rPr lang="en-GB" dirty="0" smtClean="0">
                <a:solidFill>
                  <a:srgbClr val="252525"/>
                </a:solidFill>
                <a:effectLst/>
                <a:latin typeface="Times New Roman" panose="02020603050405020304" pitchFamily="18" charset="0"/>
                <a:ea typeface="Times New Roman" panose="02020603050405020304" pitchFamily="18" charset="0"/>
              </a:rPr>
              <a:t> and has a comical dialogue with his children. He then enters his cottage</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Font typeface="+mj-lt"/>
              <a:buAutoNum type="arabicPeriod"/>
              <a:tabLst>
                <a:tab pos="457200" algn="l"/>
              </a:tabLst>
            </a:pPr>
            <a:r>
              <a:rPr lang="en-GB" dirty="0" smtClean="0">
                <a:solidFill>
                  <a:srgbClr val="252525"/>
                </a:solidFill>
                <a:effectLst/>
                <a:latin typeface="Times New Roman" panose="02020603050405020304" pitchFamily="18" charset="0"/>
                <a:ea typeface="Times New Roman" panose="02020603050405020304" pitchFamily="18" charset="0"/>
              </a:rPr>
              <a:t>The Vizier or a local Ottoman lord reports that he has a problem and needs someone to perform a deed</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Font typeface="+mj-lt"/>
              <a:buAutoNum type="arabicPeriod"/>
              <a:tabLst>
                <a:tab pos="457200" algn="l"/>
              </a:tabLst>
            </a:pPr>
            <a:r>
              <a:rPr lang="en-GB" dirty="0" err="1" smtClean="0">
                <a:solidFill>
                  <a:srgbClr val="252525"/>
                </a:solidFill>
                <a:effectLst/>
                <a:latin typeface="Times New Roman" panose="02020603050405020304" pitchFamily="18" charset="0"/>
                <a:ea typeface="Times New Roman" panose="02020603050405020304" pitchFamily="18" charset="0"/>
              </a:rPr>
              <a:t>Hadjiavatis</a:t>
            </a:r>
            <a:r>
              <a:rPr lang="en-GB" dirty="0" smtClean="0">
                <a:solidFill>
                  <a:srgbClr val="252525"/>
                </a:solidFill>
                <a:effectLst/>
                <a:latin typeface="Times New Roman" panose="02020603050405020304" pitchFamily="18" charset="0"/>
                <a:ea typeface="Times New Roman" panose="02020603050405020304" pitchFamily="18" charset="0"/>
              </a:rPr>
              <a:t> obeys and starts announcing the news (usually a singing sequence) until </a:t>
            </a:r>
            <a:r>
              <a:rPr lang="en-GB" dirty="0" err="1" smtClean="0">
                <a:solidFill>
                  <a:srgbClr val="252525"/>
                </a:solidFill>
                <a:effectLst/>
                <a:latin typeface="Times New Roman" panose="02020603050405020304" pitchFamily="18" charset="0"/>
                <a:ea typeface="Times New Roman" panose="02020603050405020304" pitchFamily="18" charset="0"/>
              </a:rPr>
              <a:t>Karagiozis</a:t>
            </a:r>
            <a:r>
              <a:rPr lang="en-GB" dirty="0" smtClean="0">
                <a:solidFill>
                  <a:srgbClr val="252525"/>
                </a:solidFill>
                <a:effectLst/>
                <a:latin typeface="Times New Roman" panose="02020603050405020304" pitchFamily="18" charset="0"/>
                <a:ea typeface="Times New Roman" panose="02020603050405020304" pitchFamily="18" charset="0"/>
              </a:rPr>
              <a:t> hears about it</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Font typeface="+mj-lt"/>
              <a:buAutoNum type="arabicPeriod"/>
              <a:tabLst>
                <a:tab pos="457200" algn="l"/>
              </a:tabLst>
            </a:pPr>
            <a:r>
              <a:rPr lang="en-GB" dirty="0" smtClean="0">
                <a:solidFill>
                  <a:srgbClr val="252525"/>
                </a:solidFill>
                <a:effectLst/>
                <a:latin typeface="Times New Roman" panose="02020603050405020304" pitchFamily="18" charset="0"/>
                <a:ea typeface="Times New Roman" panose="02020603050405020304" pitchFamily="18" charset="0"/>
              </a:rPr>
              <a:t>Initially annoyed by </a:t>
            </a:r>
            <a:r>
              <a:rPr lang="en-GB" dirty="0" err="1" smtClean="0">
                <a:solidFill>
                  <a:srgbClr val="252525"/>
                </a:solidFill>
                <a:effectLst/>
                <a:latin typeface="Times New Roman" panose="02020603050405020304" pitchFamily="18" charset="0"/>
                <a:ea typeface="Times New Roman" panose="02020603050405020304" pitchFamily="18" charset="0"/>
              </a:rPr>
              <a:t>Hadjiavatis</a:t>
            </a:r>
            <a:r>
              <a:rPr lang="en-GB" dirty="0" smtClean="0">
                <a:solidFill>
                  <a:srgbClr val="252525"/>
                </a:solidFill>
                <a:effectLst/>
                <a:latin typeface="Times New Roman" panose="02020603050405020304" pitchFamily="18" charset="0"/>
                <a:ea typeface="Times New Roman" panose="02020603050405020304" pitchFamily="18" charset="0"/>
              </a:rPr>
              <a:t>' shouting, he finds it's an opportunity to gain money (either by helping the Vizier or not) and sometimes asks </a:t>
            </a:r>
            <a:r>
              <a:rPr lang="en-GB" dirty="0" err="1" smtClean="0">
                <a:solidFill>
                  <a:srgbClr val="252525"/>
                </a:solidFill>
                <a:effectLst/>
                <a:latin typeface="Times New Roman" panose="02020603050405020304" pitchFamily="18" charset="0"/>
                <a:ea typeface="Times New Roman" panose="02020603050405020304" pitchFamily="18" charset="0"/>
              </a:rPr>
              <a:t>Hadjiavatis</a:t>
            </a:r>
            <a:r>
              <a:rPr lang="en-GB" dirty="0" smtClean="0">
                <a:solidFill>
                  <a:srgbClr val="252525"/>
                </a:solidFill>
                <a:effectLst/>
                <a:latin typeface="Times New Roman" panose="02020603050405020304" pitchFamily="18" charset="0"/>
                <a:ea typeface="Times New Roman" panose="02020603050405020304" pitchFamily="18" charset="0"/>
              </a:rPr>
              <a:t> to aid him.</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Font typeface="+mj-lt"/>
              <a:buAutoNum type="arabicPeriod"/>
              <a:tabLst>
                <a:tab pos="457200" algn="l"/>
              </a:tabLst>
            </a:pPr>
            <a:r>
              <a:rPr lang="en-GB" dirty="0" err="1" smtClean="0">
                <a:solidFill>
                  <a:srgbClr val="252525"/>
                </a:solidFill>
                <a:effectLst/>
                <a:latin typeface="Times New Roman" panose="02020603050405020304" pitchFamily="18" charset="0"/>
                <a:ea typeface="Times New Roman" panose="02020603050405020304" pitchFamily="18" charset="0"/>
              </a:rPr>
              <a:t>Karagiozis</a:t>
            </a:r>
            <a:r>
              <a:rPr lang="en-GB" dirty="0" smtClean="0">
                <a:solidFill>
                  <a:srgbClr val="252525"/>
                </a:solidFill>
                <a:effectLst/>
                <a:latin typeface="Times New Roman" panose="02020603050405020304" pitchFamily="18" charset="0"/>
                <a:ea typeface="Times New Roman" panose="02020603050405020304" pitchFamily="18" charset="0"/>
              </a:rPr>
              <a:t> either attempts to help the Vizier or fool him. The regular characters (see below) appear one at a time in the scene (they often appear with an introducing song which is standard for each of them); </a:t>
            </a:r>
            <a:r>
              <a:rPr lang="en-GB" dirty="0" err="1" smtClean="0">
                <a:solidFill>
                  <a:srgbClr val="252525"/>
                </a:solidFill>
                <a:effectLst/>
                <a:latin typeface="Times New Roman" panose="02020603050405020304" pitchFamily="18" charset="0"/>
                <a:ea typeface="Times New Roman" panose="02020603050405020304" pitchFamily="18" charset="0"/>
              </a:rPr>
              <a:t>Karagiozis</a:t>
            </a:r>
            <a:r>
              <a:rPr lang="en-GB" dirty="0" smtClean="0">
                <a:solidFill>
                  <a:srgbClr val="252525"/>
                </a:solidFill>
                <a:effectLst/>
                <a:latin typeface="Times New Roman" panose="02020603050405020304" pitchFamily="18" charset="0"/>
                <a:ea typeface="Times New Roman" panose="02020603050405020304" pitchFamily="18" charset="0"/>
              </a:rPr>
              <a:t> has a funny dialogue with them, mocks them, fools them, or becomes annoyed and ousts them violently.</a:t>
            </a:r>
            <a:endParaRPr lang="en-GB" sz="3600" dirty="0" smtClean="0">
              <a:effectLst/>
              <a:latin typeface="Times New Roman" panose="02020603050405020304" pitchFamily="18" charset="0"/>
              <a:ea typeface="Times New Roman" panose="02020603050405020304" pitchFamily="18" charset="0"/>
            </a:endParaRPr>
          </a:p>
          <a:p>
            <a:pPr marL="342900" lvl="0" indent="-342900">
              <a:lnSpc>
                <a:spcPts val="1680"/>
              </a:lnSpc>
              <a:spcAft>
                <a:spcPts val="120"/>
              </a:spcAft>
              <a:buFont typeface="+mj-lt"/>
              <a:buAutoNum type="arabicPeriod"/>
              <a:tabLst>
                <a:tab pos="457200" algn="l"/>
              </a:tabLst>
            </a:pPr>
            <a:r>
              <a:rPr lang="en-GB" dirty="0" smtClean="0">
                <a:solidFill>
                  <a:srgbClr val="252525"/>
                </a:solidFill>
                <a:effectLst/>
                <a:latin typeface="Times New Roman" panose="02020603050405020304" pitchFamily="18" charset="0"/>
                <a:ea typeface="Times New Roman" panose="02020603050405020304" pitchFamily="18" charset="0"/>
              </a:rPr>
              <a:t>Finally, the Vizier either rewards </a:t>
            </a:r>
            <a:r>
              <a:rPr lang="en-GB" dirty="0" err="1" smtClean="0">
                <a:solidFill>
                  <a:srgbClr val="252525"/>
                </a:solidFill>
                <a:effectLst/>
                <a:latin typeface="Times New Roman" panose="02020603050405020304" pitchFamily="18" charset="0"/>
                <a:ea typeface="Times New Roman" panose="02020603050405020304" pitchFamily="18" charset="0"/>
              </a:rPr>
              <a:t>Karagiozis</a:t>
            </a:r>
            <a:r>
              <a:rPr lang="en-GB" dirty="0" smtClean="0">
                <a:solidFill>
                  <a:srgbClr val="252525"/>
                </a:solidFill>
                <a:effectLst/>
                <a:latin typeface="Times New Roman" panose="02020603050405020304" pitchFamily="18" charset="0"/>
                <a:ea typeface="Times New Roman" panose="02020603050405020304" pitchFamily="18" charset="0"/>
              </a:rPr>
              <a:t> or his mischief is revealed and the Vizier’s bodyguard, </a:t>
            </a:r>
            <a:r>
              <a:rPr lang="en-GB" dirty="0" err="1" smtClean="0">
                <a:solidFill>
                  <a:srgbClr val="252525"/>
                </a:solidFill>
                <a:effectLst/>
                <a:latin typeface="Times New Roman" panose="02020603050405020304" pitchFamily="18" charset="0"/>
                <a:ea typeface="Times New Roman" panose="02020603050405020304" pitchFamily="18" charset="0"/>
              </a:rPr>
              <a:t>Veligekas</a:t>
            </a:r>
            <a:r>
              <a:rPr lang="en-GB" dirty="0" smtClean="0">
                <a:solidFill>
                  <a:srgbClr val="252525"/>
                </a:solidFill>
                <a:effectLst/>
                <a:latin typeface="Times New Roman" panose="02020603050405020304" pitchFamily="18" charset="0"/>
                <a:ea typeface="Times New Roman" panose="02020603050405020304" pitchFamily="18" charset="0"/>
              </a:rPr>
              <a:t>, punishes him - usually.</a:t>
            </a:r>
            <a:endParaRPr lang="en-GB" sz="3600" dirty="0" smtClean="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1183282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807</Words>
  <Application>Microsoft Office PowerPoint</Application>
  <PresentationFormat>Widescreen</PresentationFormat>
  <Paragraphs>46</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Symbol</vt:lpstr>
      <vt:lpstr>Times New Roman</vt:lpstr>
      <vt:lpstr>Office Theme</vt:lpstr>
      <vt:lpstr>Drama presentation </vt:lpstr>
      <vt:lpstr>Intro: </vt:lpstr>
      <vt:lpstr>Origins:  </vt:lpstr>
      <vt:lpstr>The Plays: </vt:lpstr>
      <vt:lpstr>PowerPoint Presentation</vt:lpstr>
      <vt:lpstr>Some of the most known Tales: </vt:lpstr>
      <vt:lpstr>Karagiosiz: </vt:lpstr>
      <vt:lpstr>PowerPoint Presentation</vt:lpstr>
      <vt:lpstr>Storyline: </vt:lpstr>
      <vt:lpstr>Characters: </vt:lpstr>
      <vt:lpstr>Other Characters: </vt:lpstr>
      <vt:lpstr>A short video</vt:lpstr>
    </vt:vector>
  </TitlesOfParts>
  <Company>Bexley Grammar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Drama presentation</dc:title>
  <dc:creator>09Coakley_C</dc:creator>
  <cp:lastModifiedBy>09Coakley_C</cp:lastModifiedBy>
  <cp:revision>3</cp:revision>
  <dcterms:created xsi:type="dcterms:W3CDTF">2015-02-24T08:18:54Z</dcterms:created>
  <dcterms:modified xsi:type="dcterms:W3CDTF">2015-03-11T10:53:38Z</dcterms:modified>
</cp:coreProperties>
</file>