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8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4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9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3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92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08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70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27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0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8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1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789B-2C99-418B-8721-926D5E346EAC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AB12-5898-4F35-A10B-BC3C02197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2" t="28504" r="29647" b="17207"/>
          <a:stretch/>
        </p:blipFill>
        <p:spPr bwMode="auto">
          <a:xfrm>
            <a:off x="0" y="-2"/>
            <a:ext cx="9144000" cy="695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2040" y="188640"/>
            <a:ext cx="4030216" cy="1470025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Camera Lucida – Mason Ball</a:t>
            </a:r>
            <a:endParaRPr lang="en-GB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589240"/>
            <a:ext cx="3488432" cy="694928"/>
          </a:xfrm>
        </p:spPr>
        <p:txBody>
          <a:bodyPr/>
          <a:lstStyle/>
          <a:p>
            <a:r>
              <a:rPr lang="en-GB" u="sng" dirty="0" smtClean="0">
                <a:solidFill>
                  <a:schemeClr val="bg1"/>
                </a:solidFill>
              </a:rPr>
              <a:t>By Louisa and Pippa</a:t>
            </a:r>
            <a:endParaRPr lang="en-GB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 </a:t>
            </a:r>
            <a:r>
              <a:rPr lang="en-GB" u="sng" dirty="0" smtClean="0"/>
              <a:t>Movement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507288" cy="4349080"/>
          </a:xfrm>
        </p:spPr>
        <p:txBody>
          <a:bodyPr>
            <a:noAutofit/>
          </a:bodyPr>
          <a:lstStyle/>
          <a:p>
            <a:r>
              <a:rPr lang="en-GB" sz="2000" u="sng" dirty="0" smtClean="0">
                <a:solidFill>
                  <a:srgbClr val="0070C0"/>
                </a:solidFill>
              </a:rPr>
              <a:t>What he did:</a:t>
            </a:r>
            <a:r>
              <a:rPr lang="en-GB" sz="2000" dirty="0" smtClean="0"/>
              <a:t>  Throughout the play, the actors moved from seat to seat across the stage.  Their characters were the </a:t>
            </a:r>
            <a:r>
              <a:rPr lang="en-GB" sz="2000" dirty="0" smtClean="0">
                <a:solidFill>
                  <a:srgbClr val="FF0000"/>
                </a:solidFill>
              </a:rPr>
              <a:t>spirits</a:t>
            </a:r>
            <a:r>
              <a:rPr lang="en-GB" sz="2000" dirty="0" smtClean="0"/>
              <a:t> who had been “downloaded” on the computers on each desk.</a:t>
            </a:r>
          </a:p>
          <a:p>
            <a:r>
              <a:rPr lang="en-GB" sz="2000" u="sng" dirty="0" smtClean="0">
                <a:solidFill>
                  <a:srgbClr val="0070C0"/>
                </a:solidFill>
              </a:rPr>
              <a:t>Acting skills:</a:t>
            </a:r>
            <a:r>
              <a:rPr lang="en-GB" sz="2000" dirty="0" smtClean="0"/>
              <a:t>  When moving from seat to seat, Mason Ball had </a:t>
            </a:r>
            <a:r>
              <a:rPr lang="en-GB" sz="2000" dirty="0" smtClean="0">
                <a:solidFill>
                  <a:srgbClr val="FF0000"/>
                </a:solidFill>
              </a:rPr>
              <a:t>soft, slow movements </a:t>
            </a:r>
            <a:r>
              <a:rPr lang="en-GB" sz="2000" dirty="0" smtClean="0"/>
              <a:t>with a </a:t>
            </a:r>
            <a:r>
              <a:rPr lang="en-GB" sz="2000" dirty="0" smtClean="0">
                <a:solidFill>
                  <a:srgbClr val="FF0000"/>
                </a:solidFill>
              </a:rPr>
              <a:t>fixed rigid posture</a:t>
            </a:r>
            <a:r>
              <a:rPr lang="en-GB" sz="2000" dirty="0" smtClean="0"/>
              <a:t>.  Also, all his movements were very </a:t>
            </a:r>
            <a:r>
              <a:rPr lang="en-GB" sz="2000" dirty="0" smtClean="0">
                <a:solidFill>
                  <a:srgbClr val="FF0000"/>
                </a:solidFill>
              </a:rPr>
              <a:t>direct</a:t>
            </a:r>
            <a:r>
              <a:rPr lang="en-GB" sz="2000" dirty="0" smtClean="0"/>
              <a:t> – he moved across the stage with confidence.</a:t>
            </a:r>
          </a:p>
          <a:p>
            <a:r>
              <a:rPr lang="en-GB" sz="2000" u="sng" dirty="0" smtClean="0">
                <a:solidFill>
                  <a:srgbClr val="0070C0"/>
                </a:solidFill>
              </a:rPr>
              <a:t>The effect:</a:t>
            </a:r>
            <a:r>
              <a:rPr lang="en-GB" sz="2000" dirty="0" smtClean="0"/>
              <a:t>  This showed that he was </a:t>
            </a:r>
            <a:r>
              <a:rPr lang="en-GB" sz="2000" dirty="0" smtClean="0">
                <a:solidFill>
                  <a:srgbClr val="FF0000"/>
                </a:solidFill>
              </a:rPr>
              <a:t>unhuman</a:t>
            </a:r>
            <a:r>
              <a:rPr lang="en-GB" sz="2000" dirty="0" smtClean="0"/>
              <a:t>, and made the audience feel </a:t>
            </a:r>
            <a:r>
              <a:rPr lang="en-GB" sz="2000" dirty="0" smtClean="0">
                <a:solidFill>
                  <a:srgbClr val="00B050"/>
                </a:solidFill>
              </a:rPr>
              <a:t>uneasy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00B050"/>
                </a:solidFill>
              </a:rPr>
              <a:t>anxious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r>
              <a:rPr lang="en-GB" sz="2000" u="sng" dirty="0" smtClean="0">
                <a:solidFill>
                  <a:srgbClr val="0070C0"/>
                </a:solidFill>
              </a:rPr>
              <a:t>What he did:</a:t>
            </a:r>
            <a:r>
              <a:rPr lang="en-GB" sz="2000" dirty="0" smtClean="0"/>
              <a:t>  At the end of the play, Mason Ball moved and sat down at each table and closed the computer screen before moving on to the next table.</a:t>
            </a:r>
          </a:p>
          <a:p>
            <a:r>
              <a:rPr lang="en-GB" sz="2000" u="sng" dirty="0" smtClean="0">
                <a:solidFill>
                  <a:srgbClr val="0070C0"/>
                </a:solidFill>
              </a:rPr>
              <a:t>Acting Skills:</a:t>
            </a:r>
            <a:r>
              <a:rPr lang="en-GB" sz="2000" dirty="0" smtClean="0"/>
              <a:t>  He moved with a </a:t>
            </a:r>
            <a:r>
              <a:rPr lang="en-GB" sz="2000" dirty="0" smtClean="0">
                <a:solidFill>
                  <a:srgbClr val="FF0000"/>
                </a:solidFill>
              </a:rPr>
              <a:t>slow pace </a:t>
            </a:r>
            <a:r>
              <a:rPr lang="en-GB" sz="2000" dirty="0" smtClean="0"/>
              <a:t>and his movements were very </a:t>
            </a:r>
            <a:r>
              <a:rPr lang="en-GB" sz="2000" dirty="0" smtClean="0">
                <a:solidFill>
                  <a:srgbClr val="FF0000"/>
                </a:solidFill>
              </a:rPr>
              <a:t>soft</a:t>
            </a:r>
            <a:r>
              <a:rPr lang="en-GB" sz="2000" dirty="0" smtClean="0"/>
              <a:t> instead of being rigid to represent the “dying” of the spirits.  His movements were still very </a:t>
            </a:r>
            <a:r>
              <a:rPr lang="en-GB" sz="2000" dirty="0" smtClean="0">
                <a:solidFill>
                  <a:srgbClr val="FF0000"/>
                </a:solidFill>
              </a:rPr>
              <a:t>direct</a:t>
            </a:r>
            <a:r>
              <a:rPr lang="en-GB" sz="2000" dirty="0" smtClean="0"/>
              <a:t> though.</a:t>
            </a:r>
          </a:p>
          <a:p>
            <a:r>
              <a:rPr lang="en-GB" sz="2000" u="sng" dirty="0" smtClean="0">
                <a:solidFill>
                  <a:srgbClr val="0070C0"/>
                </a:solidFill>
              </a:rPr>
              <a:t>The effect: </a:t>
            </a:r>
            <a:r>
              <a:rPr lang="en-GB" sz="2000" dirty="0" smtClean="0"/>
              <a:t> This created </a:t>
            </a:r>
            <a:r>
              <a:rPr lang="en-GB" sz="2000" dirty="0" smtClean="0">
                <a:solidFill>
                  <a:srgbClr val="00B050"/>
                </a:solidFill>
              </a:rPr>
              <a:t>tension</a:t>
            </a:r>
            <a:r>
              <a:rPr lang="en-GB" sz="2000" dirty="0" smtClean="0"/>
              <a:t> for the audience and made them feel </a:t>
            </a:r>
            <a:r>
              <a:rPr lang="en-GB" sz="2000" dirty="0" smtClean="0">
                <a:solidFill>
                  <a:srgbClr val="00B050"/>
                </a:solidFill>
              </a:rPr>
              <a:t>on edge </a:t>
            </a:r>
            <a:r>
              <a:rPr lang="en-GB" sz="2000" dirty="0" smtClean="0"/>
              <a:t>as it anticipates what it’s all leading up to.</a:t>
            </a:r>
          </a:p>
        </p:txBody>
      </p:sp>
    </p:spTree>
    <p:extLst>
      <p:ext uri="{BB962C8B-B14F-4D97-AF65-F5344CB8AC3E}">
        <p14:creationId xmlns:p14="http://schemas.microsoft.com/office/powerpoint/2010/main" val="28656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2) </a:t>
            </a:r>
            <a:r>
              <a:rPr lang="en-GB" u="sng" dirty="0" smtClean="0"/>
              <a:t>Becoming Possessed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772816"/>
            <a:ext cx="8856984" cy="4525963"/>
          </a:xfrm>
        </p:spPr>
        <p:txBody>
          <a:bodyPr>
            <a:noAutofit/>
          </a:bodyPr>
          <a:lstStyle/>
          <a:p>
            <a:r>
              <a:rPr lang="en-GB" sz="2300" u="sng" dirty="0" smtClean="0">
                <a:solidFill>
                  <a:srgbClr val="0070C0"/>
                </a:solidFill>
              </a:rPr>
              <a:t>What he did:</a:t>
            </a:r>
            <a:r>
              <a:rPr lang="en-GB" sz="2300" dirty="0" smtClean="0">
                <a:solidFill>
                  <a:srgbClr val="0070C0"/>
                </a:solidFill>
              </a:rPr>
              <a:t>  </a:t>
            </a:r>
            <a:r>
              <a:rPr lang="en-GB" sz="2300" dirty="0" smtClean="0"/>
              <a:t>He had to represent the spirits by becoming possessed.</a:t>
            </a:r>
          </a:p>
          <a:p>
            <a:r>
              <a:rPr lang="en-GB" sz="2300" u="sng" dirty="0" smtClean="0">
                <a:solidFill>
                  <a:srgbClr val="0070C0"/>
                </a:solidFill>
              </a:rPr>
              <a:t>Acting skills:</a:t>
            </a:r>
            <a:r>
              <a:rPr lang="en-GB" sz="2300" dirty="0" smtClean="0">
                <a:solidFill>
                  <a:srgbClr val="0070C0"/>
                </a:solidFill>
              </a:rPr>
              <a:t>  </a:t>
            </a:r>
            <a:r>
              <a:rPr lang="en-GB" sz="2300" dirty="0" smtClean="0"/>
              <a:t>To do this Mason Ball started </a:t>
            </a:r>
            <a:r>
              <a:rPr lang="en-GB" sz="2300" dirty="0" smtClean="0">
                <a:solidFill>
                  <a:srgbClr val="FF0000"/>
                </a:solidFill>
              </a:rPr>
              <a:t>fidgeting</a:t>
            </a:r>
            <a:r>
              <a:rPr lang="en-GB" sz="2300" dirty="0"/>
              <a:t> </a:t>
            </a:r>
            <a:r>
              <a:rPr lang="en-GB" sz="2300" dirty="0" smtClean="0"/>
              <a:t>– moving his feet around on the ground and moving in his seat – as well as </a:t>
            </a:r>
            <a:r>
              <a:rPr lang="en-GB" sz="2300" dirty="0" smtClean="0">
                <a:solidFill>
                  <a:srgbClr val="FF0000"/>
                </a:solidFill>
              </a:rPr>
              <a:t>shaking his limbs violently </a:t>
            </a:r>
            <a:r>
              <a:rPr lang="en-GB" sz="2300" dirty="0" smtClean="0"/>
              <a:t>– firstly starting with his upper body then working his way down until his whole body is moving viciously.  He </a:t>
            </a:r>
            <a:r>
              <a:rPr lang="en-GB" sz="2300" dirty="0" smtClean="0">
                <a:solidFill>
                  <a:srgbClr val="FF0000"/>
                </a:solidFill>
              </a:rPr>
              <a:t>widened his eyes, rolled them back in his head </a:t>
            </a:r>
            <a:r>
              <a:rPr lang="en-GB" sz="2300" dirty="0" smtClean="0"/>
              <a:t>(to show his abnormality) and </a:t>
            </a:r>
            <a:r>
              <a:rPr lang="en-GB" sz="2300" dirty="0" smtClean="0">
                <a:solidFill>
                  <a:srgbClr val="FF0000"/>
                </a:solidFill>
              </a:rPr>
              <a:t>jerked back</a:t>
            </a:r>
            <a:r>
              <a:rPr lang="en-GB" sz="2300" dirty="0" smtClean="0"/>
              <a:t> in his chair </a:t>
            </a:r>
            <a:r>
              <a:rPr lang="en-GB" sz="2300" dirty="0" smtClean="0">
                <a:solidFill>
                  <a:srgbClr val="FF0000"/>
                </a:solidFill>
              </a:rPr>
              <a:t>quickly </a:t>
            </a:r>
            <a:r>
              <a:rPr lang="en-GB" sz="2300" dirty="0" smtClean="0"/>
              <a:t>catching the audience’s attention.  His posture becoming more </a:t>
            </a:r>
            <a:r>
              <a:rPr lang="en-GB" sz="2300" dirty="0" smtClean="0">
                <a:solidFill>
                  <a:srgbClr val="FF0000"/>
                </a:solidFill>
              </a:rPr>
              <a:t>upright</a:t>
            </a:r>
            <a:r>
              <a:rPr lang="en-GB" sz="2300" dirty="0" smtClean="0"/>
              <a:t> and </a:t>
            </a:r>
            <a:r>
              <a:rPr lang="en-GB" sz="2300" dirty="0" smtClean="0">
                <a:solidFill>
                  <a:srgbClr val="FF0000"/>
                </a:solidFill>
              </a:rPr>
              <a:t>stiff</a:t>
            </a:r>
            <a:r>
              <a:rPr lang="en-GB" sz="2300" dirty="0" smtClean="0"/>
              <a:t>, to show a sudden change in character.  Furthermore, his movements were </a:t>
            </a:r>
            <a:r>
              <a:rPr lang="en-GB" sz="2300" dirty="0" smtClean="0">
                <a:solidFill>
                  <a:srgbClr val="FF0000"/>
                </a:solidFill>
              </a:rPr>
              <a:t>direct</a:t>
            </a:r>
            <a:r>
              <a:rPr lang="en-GB" sz="2300" dirty="0" smtClean="0"/>
              <a:t> and </a:t>
            </a:r>
            <a:r>
              <a:rPr lang="en-GB" sz="2300" dirty="0" smtClean="0">
                <a:solidFill>
                  <a:srgbClr val="FF0000"/>
                </a:solidFill>
              </a:rPr>
              <a:t>strong</a:t>
            </a:r>
            <a:r>
              <a:rPr lang="en-GB" sz="2300" dirty="0" smtClean="0"/>
              <a:t>.</a:t>
            </a:r>
          </a:p>
          <a:p>
            <a:r>
              <a:rPr lang="en-GB" sz="2300" u="sng" dirty="0" smtClean="0">
                <a:solidFill>
                  <a:srgbClr val="0070C0"/>
                </a:solidFill>
              </a:rPr>
              <a:t>The effect:</a:t>
            </a:r>
            <a:r>
              <a:rPr lang="en-GB" sz="2300" dirty="0" smtClean="0">
                <a:solidFill>
                  <a:srgbClr val="0070C0"/>
                </a:solidFill>
              </a:rPr>
              <a:t>  </a:t>
            </a:r>
            <a:r>
              <a:rPr lang="en-GB" sz="2300" dirty="0" smtClean="0"/>
              <a:t>It made him seem very demonic as though he was a puppet being controlled.  It made the audience very </a:t>
            </a:r>
            <a:r>
              <a:rPr lang="en-GB" sz="2300" dirty="0" smtClean="0">
                <a:solidFill>
                  <a:srgbClr val="00B050"/>
                </a:solidFill>
              </a:rPr>
              <a:t>uncomfortable </a:t>
            </a:r>
            <a:r>
              <a:rPr lang="en-GB" sz="2300" dirty="0" smtClean="0"/>
              <a:t>and it was </a:t>
            </a:r>
            <a:r>
              <a:rPr lang="en-GB" sz="2300" dirty="0" smtClean="0">
                <a:solidFill>
                  <a:srgbClr val="00B050"/>
                </a:solidFill>
              </a:rPr>
              <a:t>unsettling </a:t>
            </a:r>
            <a:r>
              <a:rPr lang="en-GB" sz="2300" dirty="0" smtClean="0"/>
              <a:t>to watch.</a:t>
            </a:r>
          </a:p>
        </p:txBody>
      </p:sp>
    </p:spTree>
    <p:extLst>
      <p:ext uri="{BB962C8B-B14F-4D97-AF65-F5344CB8AC3E}">
        <p14:creationId xmlns:p14="http://schemas.microsoft.com/office/powerpoint/2010/main" val="2672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) </a:t>
            </a:r>
            <a:r>
              <a:rPr lang="en-GB" u="sng" dirty="0" smtClean="0"/>
              <a:t>Playing A Female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1600200"/>
            <a:ext cx="8435280" cy="4525963"/>
          </a:xfrm>
        </p:spPr>
        <p:txBody>
          <a:bodyPr>
            <a:noAutofit/>
          </a:bodyPr>
          <a:lstStyle/>
          <a:p>
            <a:r>
              <a:rPr lang="en-GB" sz="2300" u="sng" dirty="0" smtClean="0">
                <a:solidFill>
                  <a:srgbClr val="0070C0"/>
                </a:solidFill>
              </a:rPr>
              <a:t>What he did:</a:t>
            </a:r>
            <a:r>
              <a:rPr lang="en-GB" sz="2300" dirty="0" smtClean="0">
                <a:solidFill>
                  <a:srgbClr val="0070C0"/>
                </a:solidFill>
              </a:rPr>
              <a:t>  </a:t>
            </a:r>
            <a:r>
              <a:rPr lang="en-GB" sz="2300" dirty="0" smtClean="0"/>
              <a:t>Mason Ball took on the role as an </a:t>
            </a:r>
            <a:r>
              <a:rPr lang="en-GB" sz="2300" dirty="0" smtClean="0">
                <a:solidFill>
                  <a:srgbClr val="FF0000"/>
                </a:solidFill>
              </a:rPr>
              <a:t>American working class female </a:t>
            </a:r>
            <a:r>
              <a:rPr lang="en-GB" sz="2300" dirty="0" smtClean="0"/>
              <a:t>during the play.   He showed he was feminine by being very </a:t>
            </a:r>
            <a:r>
              <a:rPr lang="en-GB" sz="2300" dirty="0" smtClean="0">
                <a:solidFill>
                  <a:srgbClr val="FF0000"/>
                </a:solidFill>
              </a:rPr>
              <a:t>hyperbolic</a:t>
            </a:r>
            <a:r>
              <a:rPr lang="en-GB" sz="2300" dirty="0" smtClean="0"/>
              <a:t> and exaggerating every movement.</a:t>
            </a:r>
          </a:p>
          <a:p>
            <a:r>
              <a:rPr lang="en-GB" sz="2300" u="sng" dirty="0" smtClean="0">
                <a:solidFill>
                  <a:srgbClr val="0070C0"/>
                </a:solidFill>
              </a:rPr>
              <a:t>Acting skills:</a:t>
            </a:r>
            <a:r>
              <a:rPr lang="en-GB" sz="2300" dirty="0" smtClean="0">
                <a:solidFill>
                  <a:srgbClr val="0070C0"/>
                </a:solidFill>
              </a:rPr>
              <a:t>  </a:t>
            </a:r>
            <a:r>
              <a:rPr lang="en-GB" sz="2300" dirty="0" smtClean="0"/>
              <a:t>He </a:t>
            </a:r>
            <a:r>
              <a:rPr lang="en-GB" sz="2300" dirty="0" smtClean="0">
                <a:solidFill>
                  <a:srgbClr val="FF0000"/>
                </a:solidFill>
              </a:rPr>
              <a:t>moved his hands continuously</a:t>
            </a:r>
            <a:r>
              <a:rPr lang="en-GB" sz="2300" dirty="0" smtClean="0"/>
              <a:t>, flicking them around in front of him, </a:t>
            </a:r>
            <a:r>
              <a:rPr lang="en-GB" sz="2300" dirty="0" smtClean="0">
                <a:solidFill>
                  <a:srgbClr val="FF0000"/>
                </a:solidFill>
              </a:rPr>
              <a:t>pursed his lips </a:t>
            </a:r>
            <a:r>
              <a:rPr lang="en-GB" sz="2300" dirty="0" smtClean="0"/>
              <a:t>together when he wasn’t miming, </a:t>
            </a:r>
            <a:r>
              <a:rPr lang="en-GB" sz="2300" dirty="0" smtClean="0">
                <a:solidFill>
                  <a:srgbClr val="FF0000"/>
                </a:solidFill>
              </a:rPr>
              <a:t>bobbed his head from side to side </a:t>
            </a:r>
            <a:r>
              <a:rPr lang="en-GB" sz="2300" dirty="0" smtClean="0"/>
              <a:t>when he was speaking to show he was engrossed in the topic of speech, </a:t>
            </a:r>
            <a:r>
              <a:rPr lang="en-GB" sz="2300" dirty="0" smtClean="0">
                <a:solidFill>
                  <a:srgbClr val="FF0000"/>
                </a:solidFill>
              </a:rPr>
              <a:t>raised his eyebrows </a:t>
            </a:r>
            <a:r>
              <a:rPr lang="en-GB" sz="2300" dirty="0" smtClean="0"/>
              <a:t>to make his dialogue seem very exciting because he had such a big face that was very expressive.  Also,  he had </a:t>
            </a:r>
            <a:r>
              <a:rPr lang="en-GB" sz="2300" dirty="0" smtClean="0">
                <a:solidFill>
                  <a:srgbClr val="FF0000"/>
                </a:solidFill>
              </a:rPr>
              <a:t>no direct eye contact or eye focus </a:t>
            </a:r>
            <a:r>
              <a:rPr lang="en-GB" sz="2300" dirty="0" smtClean="0"/>
              <a:t>and constantly scanned over the audience.</a:t>
            </a:r>
          </a:p>
          <a:p>
            <a:r>
              <a:rPr lang="en-GB" sz="2300" u="sng" dirty="0" smtClean="0">
                <a:solidFill>
                  <a:srgbClr val="0070C0"/>
                </a:solidFill>
              </a:rPr>
              <a:t>The effect:</a:t>
            </a:r>
            <a:r>
              <a:rPr lang="en-GB" sz="2300" dirty="0" smtClean="0">
                <a:solidFill>
                  <a:srgbClr val="0070C0"/>
                </a:solidFill>
              </a:rPr>
              <a:t>  </a:t>
            </a:r>
            <a:r>
              <a:rPr lang="en-GB" sz="2300" dirty="0" smtClean="0"/>
              <a:t>It broke the spooky mood and created </a:t>
            </a:r>
            <a:r>
              <a:rPr lang="en-GB" sz="2300" dirty="0" smtClean="0">
                <a:solidFill>
                  <a:srgbClr val="00B050"/>
                </a:solidFill>
              </a:rPr>
              <a:t>humour</a:t>
            </a:r>
            <a:r>
              <a:rPr lang="en-GB" sz="2300" dirty="0" smtClean="0"/>
              <a:t> for the audience.  However in some ways it was quite </a:t>
            </a:r>
            <a:r>
              <a:rPr lang="en-GB" sz="2300" dirty="0" smtClean="0">
                <a:solidFill>
                  <a:srgbClr val="00B050"/>
                </a:solidFill>
              </a:rPr>
              <a:t>eerie</a:t>
            </a:r>
            <a:r>
              <a:rPr lang="en-GB" sz="2300" dirty="0" smtClean="0"/>
              <a:t> and </a:t>
            </a:r>
            <a:r>
              <a:rPr lang="en-GB" sz="2300" dirty="0" smtClean="0">
                <a:solidFill>
                  <a:srgbClr val="00B050"/>
                </a:solidFill>
              </a:rPr>
              <a:t>strange</a:t>
            </a:r>
            <a:r>
              <a:rPr lang="en-GB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23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4) </a:t>
            </a:r>
            <a:r>
              <a:rPr lang="en-GB" u="sng" dirty="0" smtClean="0"/>
              <a:t>Changing Characters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500" u="sng" dirty="0" smtClean="0">
                <a:solidFill>
                  <a:srgbClr val="0070C0"/>
                </a:solidFill>
              </a:rPr>
              <a:t>What he did:</a:t>
            </a:r>
            <a:r>
              <a:rPr lang="en-GB" sz="2500" dirty="0" smtClean="0">
                <a:solidFill>
                  <a:srgbClr val="0070C0"/>
                </a:solidFill>
              </a:rPr>
              <a:t>  </a:t>
            </a:r>
            <a:r>
              <a:rPr lang="en-GB" sz="2500" dirty="0" smtClean="0"/>
              <a:t>This play had a Brecht style about it as they </a:t>
            </a:r>
            <a:r>
              <a:rPr lang="en-GB" sz="2500" dirty="0" smtClean="0">
                <a:solidFill>
                  <a:srgbClr val="FF0000"/>
                </a:solidFill>
              </a:rPr>
              <a:t>multi-rolled</a:t>
            </a:r>
            <a:r>
              <a:rPr lang="en-GB" sz="2500" dirty="0" smtClean="0"/>
              <a:t> as different characters, or “spirits”.</a:t>
            </a:r>
          </a:p>
          <a:p>
            <a:r>
              <a:rPr lang="en-GB" sz="2500" u="sng" dirty="0" smtClean="0">
                <a:solidFill>
                  <a:srgbClr val="0070C0"/>
                </a:solidFill>
              </a:rPr>
              <a:t>Acting skills:</a:t>
            </a:r>
            <a:r>
              <a:rPr lang="en-GB" sz="2500" dirty="0" smtClean="0">
                <a:solidFill>
                  <a:srgbClr val="0070C0"/>
                </a:solidFill>
              </a:rPr>
              <a:t>  </a:t>
            </a:r>
            <a:r>
              <a:rPr lang="en-GB" sz="2500" dirty="0" smtClean="0"/>
              <a:t>When acting as a spirit Mason Ball showed he was an </a:t>
            </a:r>
            <a:r>
              <a:rPr lang="en-GB" sz="2500" dirty="0" smtClean="0">
                <a:solidFill>
                  <a:srgbClr val="FF0000"/>
                </a:solidFill>
              </a:rPr>
              <a:t>avatar/medium</a:t>
            </a:r>
            <a:r>
              <a:rPr lang="en-GB" sz="2500" dirty="0" smtClean="0"/>
              <a:t> by </a:t>
            </a:r>
            <a:r>
              <a:rPr lang="en-GB" sz="2500" dirty="0" smtClean="0">
                <a:solidFill>
                  <a:srgbClr val="FF0000"/>
                </a:solidFill>
              </a:rPr>
              <a:t>holding his arms out in front of him</a:t>
            </a:r>
            <a:r>
              <a:rPr lang="en-GB" sz="2500" dirty="0"/>
              <a:t> </a:t>
            </a:r>
            <a:r>
              <a:rPr lang="en-GB" sz="2500" dirty="0" smtClean="0"/>
              <a:t>with his elbows tucked tight into his side, his palms face down and his fingers held slightly apart.  In addition he had an </a:t>
            </a:r>
            <a:r>
              <a:rPr lang="en-GB" sz="2500" dirty="0" smtClean="0">
                <a:solidFill>
                  <a:srgbClr val="FF0000"/>
                </a:solidFill>
              </a:rPr>
              <a:t>upright posture</a:t>
            </a:r>
            <a:r>
              <a:rPr lang="en-GB" sz="2500" smtClean="0"/>
              <a:t>, </a:t>
            </a:r>
            <a:r>
              <a:rPr lang="en-GB" sz="2500" smtClean="0">
                <a:solidFill>
                  <a:srgbClr val="FF0000"/>
                </a:solidFill>
              </a:rPr>
              <a:t>widened </a:t>
            </a:r>
            <a:r>
              <a:rPr lang="en-GB" sz="2500" dirty="0" smtClean="0">
                <a:solidFill>
                  <a:srgbClr val="FF0000"/>
                </a:solidFill>
              </a:rPr>
              <a:t>his eyes </a:t>
            </a:r>
            <a:r>
              <a:rPr lang="en-GB" sz="2500" dirty="0" smtClean="0"/>
              <a:t>and </a:t>
            </a:r>
            <a:r>
              <a:rPr lang="en-GB" sz="2500" dirty="0" smtClean="0">
                <a:solidFill>
                  <a:srgbClr val="FF0000"/>
                </a:solidFill>
              </a:rPr>
              <a:t>raised his eyebrows</a:t>
            </a:r>
            <a:r>
              <a:rPr lang="en-GB" sz="2500" dirty="0" smtClean="0"/>
              <a:t>, but when leaving this spirit behind (e.g. when removing the ear piece from his ear) he had </a:t>
            </a:r>
            <a:r>
              <a:rPr lang="en-GB" sz="2500" dirty="0" smtClean="0">
                <a:solidFill>
                  <a:srgbClr val="FF0000"/>
                </a:solidFill>
              </a:rPr>
              <a:t>blank facial expressions –  </a:t>
            </a:r>
            <a:r>
              <a:rPr lang="en-GB" sz="2500" dirty="0" smtClean="0"/>
              <a:t>shown through </a:t>
            </a:r>
            <a:r>
              <a:rPr lang="en-GB" sz="2500" dirty="0" smtClean="0">
                <a:solidFill>
                  <a:srgbClr val="FF0000"/>
                </a:solidFill>
              </a:rPr>
              <a:t>his eyelids being half closed, </a:t>
            </a:r>
            <a:r>
              <a:rPr lang="en-GB" sz="2500" dirty="0" smtClean="0"/>
              <a:t>making</a:t>
            </a:r>
            <a:r>
              <a:rPr lang="en-GB" sz="2500" dirty="0" smtClean="0">
                <a:solidFill>
                  <a:srgbClr val="FF0000"/>
                </a:solidFill>
              </a:rPr>
              <a:t> no eye contact with anyone </a:t>
            </a:r>
            <a:r>
              <a:rPr lang="en-GB" sz="2500" dirty="0" smtClean="0"/>
              <a:t>but his </a:t>
            </a:r>
            <a:r>
              <a:rPr lang="en-GB" sz="2500" dirty="0" smtClean="0">
                <a:solidFill>
                  <a:srgbClr val="FF0000"/>
                </a:solidFill>
              </a:rPr>
              <a:t>focus on the computer screen </a:t>
            </a:r>
            <a:r>
              <a:rPr lang="en-GB" sz="2500" dirty="0" smtClean="0"/>
              <a:t>in front of him and</a:t>
            </a:r>
            <a:r>
              <a:rPr lang="en-GB" sz="2500" dirty="0" smtClean="0">
                <a:solidFill>
                  <a:srgbClr val="FF0000"/>
                </a:solidFill>
              </a:rPr>
              <a:t> not smiling.  </a:t>
            </a:r>
            <a:r>
              <a:rPr lang="en-GB" sz="2500" dirty="0" smtClean="0"/>
              <a:t>Also he </a:t>
            </a:r>
            <a:r>
              <a:rPr lang="en-GB" sz="2500" dirty="0" smtClean="0">
                <a:solidFill>
                  <a:srgbClr val="FF0000"/>
                </a:solidFill>
              </a:rPr>
              <a:t>slouched</a:t>
            </a:r>
            <a:r>
              <a:rPr lang="en-GB" sz="2500" dirty="0" smtClean="0"/>
              <a:t>.</a:t>
            </a:r>
          </a:p>
          <a:p>
            <a:r>
              <a:rPr lang="en-GB" sz="2500" u="sng" dirty="0" smtClean="0">
                <a:solidFill>
                  <a:srgbClr val="0070C0"/>
                </a:solidFill>
              </a:rPr>
              <a:t>The effect:</a:t>
            </a:r>
            <a:r>
              <a:rPr lang="en-GB" sz="2500" dirty="0" smtClean="0">
                <a:solidFill>
                  <a:srgbClr val="0070C0"/>
                </a:solidFill>
              </a:rPr>
              <a:t>  </a:t>
            </a:r>
            <a:r>
              <a:rPr lang="en-GB" sz="2500" dirty="0" smtClean="0"/>
              <a:t>This quick change in character created a </a:t>
            </a:r>
            <a:r>
              <a:rPr lang="en-GB" sz="2500" dirty="0" smtClean="0">
                <a:solidFill>
                  <a:srgbClr val="00B050"/>
                </a:solidFill>
              </a:rPr>
              <a:t>understanding</a:t>
            </a:r>
            <a:r>
              <a:rPr lang="en-GB" sz="2500" dirty="0" smtClean="0"/>
              <a:t> with the audience and </a:t>
            </a:r>
            <a:r>
              <a:rPr lang="en-GB" sz="2500" dirty="0" smtClean="0">
                <a:solidFill>
                  <a:srgbClr val="00B050"/>
                </a:solidFill>
              </a:rPr>
              <a:t>reduced confusion</a:t>
            </a:r>
            <a:r>
              <a:rPr lang="en-GB" sz="2500" dirty="0" smtClean="0"/>
              <a:t> with characters.</a:t>
            </a:r>
          </a:p>
        </p:txBody>
      </p:sp>
    </p:spTree>
    <p:extLst>
      <p:ext uri="{BB962C8B-B14F-4D97-AF65-F5344CB8AC3E}">
        <p14:creationId xmlns:p14="http://schemas.microsoft.com/office/powerpoint/2010/main" val="9158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674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Camera Lucida – Mason Ball</vt:lpstr>
      <vt:lpstr>1) Movement</vt:lpstr>
      <vt:lpstr>2) Becoming Possessed</vt:lpstr>
      <vt:lpstr>3) Playing A Female</vt:lpstr>
      <vt:lpstr>4) Changing Characters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 Ball</dc:title>
  <dc:creator>louisa</dc:creator>
  <cp:lastModifiedBy>otley_h</cp:lastModifiedBy>
  <cp:revision>16</cp:revision>
  <dcterms:created xsi:type="dcterms:W3CDTF">2014-11-08T16:47:05Z</dcterms:created>
  <dcterms:modified xsi:type="dcterms:W3CDTF">2014-11-12T10:37:44Z</dcterms:modified>
</cp:coreProperties>
</file>