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9" r:id="rId3"/>
    <p:sldId id="260" r:id="rId4"/>
    <p:sldId id="257" r:id="rId5"/>
    <p:sldId id="259" r:id="rId6"/>
    <p:sldId id="258" r:id="rId7"/>
    <p:sldId id="263" r:id="rId8"/>
    <p:sldId id="261" r:id="rId9"/>
    <p:sldId id="273" r:id="rId10"/>
    <p:sldId id="262" r:id="rId11"/>
    <p:sldId id="270" r:id="rId12"/>
    <p:sldId id="271" r:id="rId13"/>
    <p:sldId id="268" r:id="rId14"/>
    <p:sldId id="264" r:id="rId15"/>
    <p:sldId id="265" r:id="rId16"/>
    <p:sldId id="272" r:id="rId17"/>
    <p:sldId id="266" r:id="rId18"/>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99" d="100"/>
          <a:sy n="99" d="100"/>
        </p:scale>
        <p:origin x="2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CAD85D2-8646-4695-8805-37137CF31CFE}" type="datetimeFigureOut">
              <a:rPr lang="en-GB" smtClean="0"/>
              <a:t>24/06/2014</a:t>
            </a:fld>
            <a:endParaRPr lang="en-GB"/>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F2467F19-5095-4206-A104-10B66FF26ABA}" type="slidenum">
              <a:rPr lang="en-GB" smtClean="0"/>
              <a:t>‹#›</a:t>
            </a:fld>
            <a:endParaRPr lang="en-GB"/>
          </a:p>
        </p:txBody>
      </p:sp>
    </p:spTree>
    <p:extLst>
      <p:ext uri="{BB962C8B-B14F-4D97-AF65-F5344CB8AC3E}">
        <p14:creationId xmlns:p14="http://schemas.microsoft.com/office/powerpoint/2010/main" val="430755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A519DC7-D69B-4F26-BF1A-EC54CE224D09}" type="datetimeFigureOut">
              <a:rPr lang="en-GB" smtClean="0"/>
              <a:t>24/06/2014</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C5DF29E-E8B3-48CA-81EE-619E15D501C6}" type="slidenum">
              <a:rPr lang="en-GB" smtClean="0"/>
              <a:t>‹#›</a:t>
            </a:fld>
            <a:endParaRPr lang="en-GB"/>
          </a:p>
        </p:txBody>
      </p:sp>
    </p:spTree>
    <p:extLst>
      <p:ext uri="{BB962C8B-B14F-4D97-AF65-F5344CB8AC3E}">
        <p14:creationId xmlns:p14="http://schemas.microsoft.com/office/powerpoint/2010/main" val="266243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9B9FEA-E76A-4D98-951C-B5CB8B57765E}" type="datetimeFigureOut">
              <a:rPr lang="en-GB" smtClean="0"/>
              <a:pPr/>
              <a:t>24/06/2014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D9246F-DA62-448A-B608-82DB5D49A60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B9FEA-E76A-4D98-951C-B5CB8B57765E}" type="datetimeFigureOut">
              <a:rPr lang="en-GB" smtClean="0"/>
              <a:pPr/>
              <a:t>24/06/2014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9246F-DA62-448A-B608-82DB5D49A60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xMXxxkoRsb0" TargetMode="External"/><Relationship Id="rId2" Type="http://schemas.openxmlformats.org/officeDocument/2006/relationships/hyperlink" Target="http://www.youtube.com/watch?v=Iw38uDDCX2c&amp;NR=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uba-qzbZsV8&amp;safe=active" TargetMode="External"/><Relationship Id="rId2" Type="http://schemas.openxmlformats.org/officeDocument/2006/relationships/hyperlink" Target="http://www.youtube.com/watch?v=-XPnn0ivg7M&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lown" TargetMode="External"/><Relationship Id="rId2" Type="http://schemas.openxmlformats.org/officeDocument/2006/relationships/hyperlink" Target="http://en.wikipedia.org/wiki/Mask" TargetMode="External"/><Relationship Id="rId1" Type="http://schemas.openxmlformats.org/officeDocument/2006/relationships/slideLayout" Target="../slideLayouts/slideLayout2.xml"/><Relationship Id="rId5" Type="http://schemas.openxmlformats.org/officeDocument/2006/relationships/hyperlink" Target="#cite_note-Murray-1"/><Relationship Id="rId4" Type="http://schemas.openxmlformats.org/officeDocument/2006/relationships/hyperlink" Target="#cite_note-Callery-0"/></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ew9waN02Dq4" TargetMode="External"/><Relationship Id="rId2" Type="http://schemas.openxmlformats.org/officeDocument/2006/relationships/hyperlink" Target="http://www.youtube.com/watch?v=aSlIej57a4w&amp;feature=BFa&amp;list=PL731C5B71E01C2192&amp;index=12" TargetMode="External"/><Relationship Id="rId1" Type="http://schemas.openxmlformats.org/officeDocument/2006/relationships/slideLayout" Target="../slideLayouts/slideLayout2.xml"/><Relationship Id="rId5" Type="http://schemas.openxmlformats.org/officeDocument/2006/relationships/hyperlink" Target="http://www.youtube.com/watch?v=30CAHkg34Rs&amp;feature=BFa&amp;list=PL731C5B71E01C2192&amp;index=1" TargetMode="External"/><Relationship Id="rId4" Type="http://schemas.openxmlformats.org/officeDocument/2006/relationships/hyperlink" Target="http://www.youtube.com/watch?v=Iw38uDDCX2c&amp;safe=activ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youtu.be/A4AwoCetHvY?t=5m38s" TargetMode="External"/><Relationship Id="rId2" Type="http://schemas.openxmlformats.org/officeDocument/2006/relationships/hyperlink" Target="http://youtu.be/A4AwoCetHvY?t=1m35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bg1"/>
                </a:solidFill>
              </a:rPr>
              <a:t>Theatre </a:t>
            </a:r>
            <a:r>
              <a:rPr lang="en-GB" dirty="0" err="1" smtClean="0">
                <a:solidFill>
                  <a:schemeClr val="bg1"/>
                </a:solidFill>
              </a:rPr>
              <a:t>Complicité</a:t>
            </a:r>
            <a:endParaRPr lang="en-GB"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en-GB" dirty="0" smtClean="0">
                <a:solidFill>
                  <a:schemeClr val="bg1"/>
                </a:solidFill>
              </a:rPr>
              <a:t>Aim- Integrating Physical acting with music, text image to tell a story about </a:t>
            </a:r>
            <a:r>
              <a:rPr lang="en-GB" dirty="0">
                <a:solidFill>
                  <a:schemeClr val="bg1"/>
                </a:solidFill>
              </a:rPr>
              <a:t>H</a:t>
            </a:r>
            <a:r>
              <a:rPr lang="en-GB" dirty="0" smtClean="0">
                <a:solidFill>
                  <a:schemeClr val="bg1"/>
                </a:solidFill>
              </a:rPr>
              <a:t>uman Nature</a:t>
            </a:r>
          </a:p>
          <a:p>
            <a:r>
              <a:rPr lang="en-GB" dirty="0" smtClean="0">
                <a:solidFill>
                  <a:schemeClr val="bg1"/>
                </a:solidFill>
              </a:rPr>
              <a:t>Creative adaptation/ Physical Theatre</a:t>
            </a:r>
            <a:endParaRPr lang="en-GB"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Using a chair as a prop, create a play that takes place in two contrasting locations. The two stories need only be linked by smooth movements.</a:t>
            </a:r>
          </a:p>
          <a:p>
            <a:pPr>
              <a:buNone/>
            </a:pPr>
            <a:endParaRPr lang="en-GB" dirty="0"/>
          </a:p>
          <a:p>
            <a:pPr>
              <a:buNone/>
            </a:pPr>
            <a:r>
              <a:rPr lang="en-GB" dirty="0" smtClean="0"/>
              <a:t>You can use freezes, repetitive movements, voice over, puppets, percussion</a:t>
            </a:r>
          </a:p>
          <a:p>
            <a:pPr>
              <a:buNone/>
            </a:pPr>
            <a:endParaRPr lang="en-GB" dirty="0" smtClean="0"/>
          </a:p>
          <a:p>
            <a:pPr>
              <a:buNone/>
            </a:pPr>
            <a:r>
              <a:rPr lang="en-GB" dirty="0" smtClean="0"/>
              <a:t>Stimulus- busy street, trains, commuters, restaurants, lost in a crowd, working on the go, talking to people across the street.</a:t>
            </a:r>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 media- Projection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a:hlinkClick r:id="rId2"/>
              </a:rPr>
              <a:t>http://</a:t>
            </a:r>
            <a:r>
              <a:rPr lang="en-GB" dirty="0" smtClean="0">
                <a:hlinkClick r:id="rId2"/>
              </a:rPr>
              <a:t>www.youtube.com/watch?v=Iw38uDDCX2c&amp;NR=1</a:t>
            </a:r>
            <a:endParaRPr lang="en-GB" dirty="0" smtClean="0"/>
          </a:p>
          <a:p>
            <a:endParaRPr lang="en-GB" dirty="0"/>
          </a:p>
          <a:p>
            <a:r>
              <a:rPr lang="en-GB" dirty="0" smtClean="0"/>
              <a:t>Use a sheet/ paper/ prop/ your bodies to be projected onto with this video.</a:t>
            </a:r>
            <a:endParaRPr lang="en-GB" dirty="0"/>
          </a:p>
          <a:p>
            <a:endParaRPr lang="en-GB" dirty="0" smtClean="0"/>
          </a:p>
          <a:p>
            <a:r>
              <a:rPr lang="en-GB" dirty="0">
                <a:hlinkClick r:id="rId3"/>
              </a:rPr>
              <a:t>http://</a:t>
            </a:r>
            <a:r>
              <a:rPr lang="en-GB" dirty="0" smtClean="0">
                <a:hlinkClick r:id="rId3"/>
              </a:rPr>
              <a:t>www.youtube.com/watch?v=xMXxxkoRsb0</a:t>
            </a:r>
            <a:r>
              <a:rPr lang="en-GB" dirty="0" smtClean="0"/>
              <a:t> </a:t>
            </a:r>
          </a:p>
          <a:p>
            <a:endParaRPr lang="en-GB" dirty="0"/>
          </a:p>
          <a:p>
            <a:r>
              <a:rPr lang="en-GB" dirty="0" smtClean="0"/>
              <a:t>You can also interact with the projection- have a conversation or time something so that the video moves in time with you.</a:t>
            </a:r>
            <a:endParaRPr lang="en-GB" dirty="0"/>
          </a:p>
        </p:txBody>
      </p:sp>
    </p:spTree>
    <p:extLst>
      <p:ext uri="{BB962C8B-B14F-4D97-AF65-F5344CB8AC3E}">
        <p14:creationId xmlns:p14="http://schemas.microsoft.com/office/powerpoint/2010/main" val="1134963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Stimulus for creative adaptation</a:t>
            </a:r>
            <a:endParaRPr lang="en-GB" dirty="0"/>
          </a:p>
        </p:txBody>
      </p:sp>
      <p:sp>
        <p:nvSpPr>
          <p:cNvPr id="3" name="Content Placeholder 2"/>
          <p:cNvSpPr>
            <a:spLocks noGrp="1"/>
          </p:cNvSpPr>
          <p:nvPr>
            <p:ph idx="1"/>
          </p:nvPr>
        </p:nvSpPr>
        <p:spPr/>
        <p:txBody>
          <a:bodyPr/>
          <a:lstStyle/>
          <a:p>
            <a:r>
              <a:rPr lang="en-GB" dirty="0" smtClean="0"/>
              <a:t>Write in the large margins any visual images or ideas that come from a particular part of the text.</a:t>
            </a:r>
          </a:p>
          <a:p>
            <a:endParaRPr lang="en-GB" dirty="0"/>
          </a:p>
          <a:p>
            <a:r>
              <a:rPr lang="en-GB" dirty="0" smtClean="0"/>
              <a:t>Try to combine this with your chair work, using those</a:t>
            </a:r>
            <a:endParaRPr lang="en-GB" dirty="0"/>
          </a:p>
        </p:txBody>
      </p:sp>
    </p:spTree>
    <p:extLst>
      <p:ext uri="{BB962C8B-B14F-4D97-AF65-F5344CB8AC3E}">
        <p14:creationId xmlns:p14="http://schemas.microsoft.com/office/powerpoint/2010/main" val="4169842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971600" y="4869160"/>
            <a:ext cx="432048" cy="430887"/>
          </a:xfrm>
          <a:prstGeom prst="rect">
            <a:avLst/>
          </a:prstGeom>
          <a:noFill/>
        </p:spPr>
        <p:txBody>
          <a:bodyPr wrap="square" rtlCol="0">
            <a:spAutoFit/>
          </a:bodyPr>
          <a:lstStyle/>
          <a:p>
            <a:r>
              <a:rPr lang="en-GB" sz="2200" dirty="0" smtClean="0"/>
              <a:t>S</a:t>
            </a:r>
            <a:endParaRPr lang="en-GB" sz="2200" dirty="0"/>
          </a:p>
        </p:txBody>
      </p:sp>
      <p:sp>
        <p:nvSpPr>
          <p:cNvPr id="12" name="TextBox 11"/>
          <p:cNvSpPr txBox="1"/>
          <p:nvPr/>
        </p:nvSpPr>
        <p:spPr>
          <a:xfrm>
            <a:off x="3059832" y="3573016"/>
            <a:ext cx="410690" cy="430887"/>
          </a:xfrm>
          <a:prstGeom prst="rect">
            <a:avLst/>
          </a:prstGeom>
          <a:noFill/>
        </p:spPr>
        <p:txBody>
          <a:bodyPr wrap="none" rtlCol="0">
            <a:spAutoFit/>
          </a:bodyPr>
          <a:lstStyle/>
          <a:p>
            <a:r>
              <a:rPr lang="en-GB" sz="2200" dirty="0" smtClean="0"/>
              <a:t>m</a:t>
            </a:r>
            <a:endParaRPr lang="en-GB" sz="2200" dirty="0"/>
          </a:p>
        </p:txBody>
      </p:sp>
      <p:sp>
        <p:nvSpPr>
          <p:cNvPr id="11" name="TextBox 10"/>
          <p:cNvSpPr txBox="1"/>
          <p:nvPr/>
        </p:nvSpPr>
        <p:spPr>
          <a:xfrm>
            <a:off x="2555776" y="2996952"/>
            <a:ext cx="288032" cy="430887"/>
          </a:xfrm>
          <a:prstGeom prst="rect">
            <a:avLst/>
          </a:prstGeom>
          <a:noFill/>
        </p:spPr>
        <p:txBody>
          <a:bodyPr wrap="square" rtlCol="0">
            <a:spAutoFit/>
          </a:bodyPr>
          <a:lstStyle/>
          <a:p>
            <a:r>
              <a:rPr lang="en-GB" sz="2200" dirty="0" smtClean="0"/>
              <a:t>s</a:t>
            </a:r>
            <a:endParaRPr lang="en-GB" sz="2200" dirty="0"/>
          </a:p>
        </p:txBody>
      </p:sp>
      <p:sp>
        <p:nvSpPr>
          <p:cNvPr id="10" name="TextBox 9"/>
          <p:cNvSpPr txBox="1"/>
          <p:nvPr/>
        </p:nvSpPr>
        <p:spPr>
          <a:xfrm>
            <a:off x="1907704" y="2996952"/>
            <a:ext cx="271228" cy="430887"/>
          </a:xfrm>
          <a:prstGeom prst="rect">
            <a:avLst/>
          </a:prstGeom>
          <a:noFill/>
        </p:spPr>
        <p:txBody>
          <a:bodyPr wrap="none" rtlCol="0">
            <a:spAutoFit/>
          </a:bodyPr>
          <a:lstStyle/>
          <a:p>
            <a:r>
              <a:rPr lang="en-GB" sz="2200" dirty="0" smtClean="0"/>
              <a:t>f</a:t>
            </a:r>
            <a:endParaRPr lang="en-GB" sz="2200" dirty="0"/>
          </a:p>
        </p:txBody>
      </p:sp>
      <p:sp>
        <p:nvSpPr>
          <p:cNvPr id="8" name="TextBox 7"/>
          <p:cNvSpPr txBox="1"/>
          <p:nvPr/>
        </p:nvSpPr>
        <p:spPr>
          <a:xfrm>
            <a:off x="1763688" y="2708920"/>
            <a:ext cx="290464" cy="369332"/>
          </a:xfrm>
          <a:prstGeom prst="rect">
            <a:avLst/>
          </a:prstGeom>
          <a:noFill/>
        </p:spPr>
        <p:txBody>
          <a:bodyPr wrap="none" rtlCol="0">
            <a:spAutoFit/>
          </a:bodyPr>
          <a:lstStyle/>
          <a:p>
            <a:r>
              <a:rPr lang="en-GB" dirty="0" smtClean="0"/>
              <a:t>S</a:t>
            </a:r>
            <a:endParaRPr lang="en-GB" dirty="0"/>
          </a:p>
        </p:txBody>
      </p:sp>
      <p:sp>
        <p:nvSpPr>
          <p:cNvPr id="7" name="TextBox 6"/>
          <p:cNvSpPr txBox="1"/>
          <p:nvPr/>
        </p:nvSpPr>
        <p:spPr>
          <a:xfrm>
            <a:off x="971600" y="2348880"/>
            <a:ext cx="288032" cy="430887"/>
          </a:xfrm>
          <a:prstGeom prst="rect">
            <a:avLst/>
          </a:prstGeom>
          <a:noFill/>
        </p:spPr>
        <p:txBody>
          <a:bodyPr wrap="square" rtlCol="0">
            <a:spAutoFit/>
          </a:bodyPr>
          <a:lstStyle/>
          <a:p>
            <a:r>
              <a:rPr lang="en-GB" sz="2200" dirty="0" smtClean="0"/>
              <a:t>M</a:t>
            </a:r>
            <a:endParaRPr lang="en-GB" sz="2200" dirty="0"/>
          </a:p>
        </p:txBody>
      </p:sp>
      <p:sp>
        <p:nvSpPr>
          <p:cNvPr id="6" name="TextBox 5"/>
          <p:cNvSpPr txBox="1"/>
          <p:nvPr/>
        </p:nvSpPr>
        <p:spPr>
          <a:xfrm>
            <a:off x="971600" y="1700808"/>
            <a:ext cx="576064" cy="430887"/>
          </a:xfrm>
          <a:prstGeom prst="rect">
            <a:avLst/>
          </a:prstGeom>
          <a:noFill/>
        </p:spPr>
        <p:txBody>
          <a:bodyPr wrap="square" rtlCol="0">
            <a:spAutoFit/>
          </a:bodyPr>
          <a:lstStyle/>
          <a:p>
            <a:r>
              <a:rPr lang="en-GB" sz="2200" dirty="0" smtClean="0"/>
              <a:t>E</a:t>
            </a:r>
            <a:endParaRPr lang="en-GB" sz="2200" dirty="0"/>
          </a:p>
        </p:txBody>
      </p:sp>
      <p:sp>
        <p:nvSpPr>
          <p:cNvPr id="2" name="Title 1"/>
          <p:cNvSpPr>
            <a:spLocks noGrp="1"/>
          </p:cNvSpPr>
          <p:nvPr>
            <p:ph type="title"/>
          </p:nvPr>
        </p:nvSpPr>
        <p:spPr/>
        <p:txBody>
          <a:bodyPr/>
          <a:lstStyle/>
          <a:p>
            <a:r>
              <a:rPr lang="en-GB" dirty="0" err="1" smtClean="0"/>
              <a:t>Complicite</a:t>
            </a:r>
            <a:r>
              <a:rPr lang="en-GB" dirty="0" smtClean="0"/>
              <a:t> recap</a:t>
            </a:r>
            <a:endParaRPr lang="en-GB" dirty="0"/>
          </a:p>
        </p:txBody>
      </p:sp>
      <p:sp>
        <p:nvSpPr>
          <p:cNvPr id="3" name="Content Placeholder 2"/>
          <p:cNvSpPr>
            <a:spLocks noGrp="1"/>
          </p:cNvSpPr>
          <p:nvPr>
            <p:ph idx="1"/>
          </p:nvPr>
        </p:nvSpPr>
        <p:spPr>
          <a:xfrm>
            <a:off x="611560" y="1772816"/>
            <a:ext cx="8229600" cy="4525963"/>
          </a:xfrm>
        </p:spPr>
        <p:txBody>
          <a:bodyPr>
            <a:normAutofit fontScale="70000" lnSpcReduction="20000"/>
          </a:bodyPr>
          <a:lstStyle/>
          <a:p>
            <a:r>
              <a:rPr lang="en-GB" dirty="0" smtClean="0"/>
              <a:t>Ensemble work- actors use bodies to create the surroundings, actors devising is as important as the director. </a:t>
            </a:r>
          </a:p>
          <a:p>
            <a:r>
              <a:rPr lang="en-GB" dirty="0" smtClean="0"/>
              <a:t>Multiple characters played by small cast, many stories intertwine</a:t>
            </a:r>
          </a:p>
          <a:p>
            <a:r>
              <a:rPr lang="en-GB" dirty="0" smtClean="0"/>
              <a:t>Use of Slow Motion</a:t>
            </a:r>
          </a:p>
          <a:p>
            <a:r>
              <a:rPr lang="en-GB" dirty="0" smtClean="0"/>
              <a:t>Minimal fixed set- Physical Theatre to create location, act around set rather than becoming it (pieces tend to have many locations)</a:t>
            </a:r>
          </a:p>
          <a:p>
            <a:r>
              <a:rPr lang="en-GB" dirty="0" smtClean="0"/>
              <a:t>Representational/ multipurpose props- one prop or piece of staging could be used to create many things</a:t>
            </a:r>
          </a:p>
          <a:p>
            <a:r>
              <a:rPr lang="en-GB" dirty="0" smtClean="0"/>
              <a:t>Many voiceovers, often played over still images or blank stages</a:t>
            </a:r>
          </a:p>
          <a:p>
            <a:r>
              <a:rPr lang="en-GB" dirty="0" smtClean="0"/>
              <a:t>Multi-cultural- Historical events contrasted with everyday events</a:t>
            </a:r>
          </a:p>
          <a:p>
            <a:r>
              <a:rPr lang="en-GB" dirty="0" smtClean="0"/>
              <a:t>Split scenes to create contrast- sometimes montage on top of each other.</a:t>
            </a:r>
          </a:p>
          <a:p>
            <a:r>
              <a:rPr lang="en-GB" dirty="0" smtClean="0"/>
              <a:t>Multimedia- projections, live music</a:t>
            </a:r>
            <a:endParaRPr lang="en-GB" dirty="0"/>
          </a:p>
        </p:txBody>
      </p:sp>
      <p:sp>
        <p:nvSpPr>
          <p:cNvPr id="9" name="TextBox 8"/>
          <p:cNvSpPr txBox="1"/>
          <p:nvPr/>
        </p:nvSpPr>
        <p:spPr>
          <a:xfrm>
            <a:off x="971600" y="2996952"/>
            <a:ext cx="360040" cy="430887"/>
          </a:xfrm>
          <a:prstGeom prst="rect">
            <a:avLst/>
          </a:prstGeom>
          <a:noFill/>
        </p:spPr>
        <p:txBody>
          <a:bodyPr wrap="square" rtlCol="0">
            <a:spAutoFit/>
          </a:bodyPr>
          <a:lstStyle/>
          <a:p>
            <a:r>
              <a:rPr lang="en-GB" sz="2200" dirty="0" smtClean="0"/>
              <a:t>M</a:t>
            </a:r>
            <a:endParaRPr lang="en-GB" sz="2200" dirty="0"/>
          </a:p>
        </p:txBody>
      </p:sp>
      <p:sp>
        <p:nvSpPr>
          <p:cNvPr id="13" name="TextBox 12"/>
          <p:cNvSpPr txBox="1"/>
          <p:nvPr/>
        </p:nvSpPr>
        <p:spPr>
          <a:xfrm>
            <a:off x="4644008" y="3573016"/>
            <a:ext cx="332142" cy="430887"/>
          </a:xfrm>
          <a:prstGeom prst="rect">
            <a:avLst/>
          </a:prstGeom>
          <a:noFill/>
        </p:spPr>
        <p:txBody>
          <a:bodyPr wrap="none" rtlCol="0">
            <a:spAutoFit/>
          </a:bodyPr>
          <a:lstStyle/>
          <a:p>
            <a:r>
              <a:rPr lang="en-GB" sz="2200" dirty="0" smtClean="0"/>
              <a:t>p</a:t>
            </a:r>
            <a:endParaRPr lang="en-GB" sz="2200" dirty="0"/>
          </a:p>
        </p:txBody>
      </p:sp>
      <p:sp>
        <p:nvSpPr>
          <p:cNvPr id="14" name="TextBox 13"/>
          <p:cNvSpPr txBox="1"/>
          <p:nvPr/>
        </p:nvSpPr>
        <p:spPr>
          <a:xfrm>
            <a:off x="1619672" y="4221088"/>
            <a:ext cx="288032" cy="430887"/>
          </a:xfrm>
          <a:prstGeom prst="rect">
            <a:avLst/>
          </a:prstGeom>
          <a:noFill/>
        </p:spPr>
        <p:txBody>
          <a:bodyPr wrap="square" rtlCol="0">
            <a:spAutoFit/>
          </a:bodyPr>
          <a:lstStyle/>
          <a:p>
            <a:r>
              <a:rPr lang="en-GB" sz="2200" dirty="0" smtClean="0"/>
              <a:t>v</a:t>
            </a:r>
            <a:endParaRPr lang="en-GB" sz="2200" dirty="0"/>
          </a:p>
        </p:txBody>
      </p:sp>
      <p:sp>
        <p:nvSpPr>
          <p:cNvPr id="16" name="TextBox 15"/>
          <p:cNvSpPr txBox="1"/>
          <p:nvPr/>
        </p:nvSpPr>
        <p:spPr>
          <a:xfrm>
            <a:off x="1475656" y="4869160"/>
            <a:ext cx="295274" cy="430887"/>
          </a:xfrm>
          <a:prstGeom prst="rect">
            <a:avLst/>
          </a:prstGeom>
          <a:noFill/>
        </p:spPr>
        <p:txBody>
          <a:bodyPr wrap="none" rtlCol="0">
            <a:spAutoFit/>
          </a:bodyPr>
          <a:lstStyle/>
          <a:p>
            <a:r>
              <a:rPr lang="en-GB" sz="2200" dirty="0" smtClean="0"/>
              <a:t>s</a:t>
            </a:r>
            <a:endParaRPr lang="en-GB" sz="2200" dirty="0"/>
          </a:p>
        </p:txBody>
      </p:sp>
      <p:sp>
        <p:nvSpPr>
          <p:cNvPr id="4" name="TextBox 3"/>
          <p:cNvSpPr txBox="1"/>
          <p:nvPr/>
        </p:nvSpPr>
        <p:spPr>
          <a:xfrm>
            <a:off x="971600" y="5503394"/>
            <a:ext cx="360040" cy="369332"/>
          </a:xfrm>
          <a:prstGeom prst="rect">
            <a:avLst/>
          </a:prstGeom>
          <a:noFill/>
        </p:spPr>
        <p:txBody>
          <a:bodyPr wrap="square" rtlCol="0">
            <a:spAutoFit/>
          </a:bodyPr>
          <a:lstStyle/>
          <a:p>
            <a:r>
              <a:rPr lang="en-GB" dirty="0" smtClean="0"/>
              <a:t>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Voice over</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Transition into another location and add a voice over (lines cannot be said by the actors in the initial scene but could be a split scene)</a:t>
            </a:r>
          </a:p>
          <a:p>
            <a:endParaRPr lang="en-GB" dirty="0"/>
          </a:p>
          <a:p>
            <a:r>
              <a:rPr lang="en-GB" dirty="0" smtClean="0"/>
              <a:t>Use repetitive movement and slow motion in the transition- may be some in </a:t>
            </a:r>
            <a:r>
              <a:rPr lang="en-GB" dirty="0" err="1" smtClean="0"/>
              <a:t>slomo</a:t>
            </a:r>
            <a:r>
              <a:rPr lang="en-GB" dirty="0" smtClean="0"/>
              <a:t> and some repeating. (</a:t>
            </a:r>
            <a:r>
              <a:rPr lang="en-GB" dirty="0"/>
              <a:t>P</a:t>
            </a:r>
            <a:r>
              <a:rPr lang="en-GB" dirty="0" smtClean="0"/>
              <a:t>hysical Theatre- think Laban)</a:t>
            </a:r>
          </a:p>
          <a:p>
            <a:endParaRPr lang="en-GB" dirty="0" smtClean="0"/>
          </a:p>
          <a:p>
            <a:r>
              <a:rPr lang="en-GB" dirty="0" smtClean="0"/>
              <a:t>You can use a section of the text.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Move to a new location</a:t>
            </a:r>
            <a:endParaRPr lang="en-GB" dirty="0"/>
          </a:p>
        </p:txBody>
      </p:sp>
      <p:sp>
        <p:nvSpPr>
          <p:cNvPr id="3" name="Content Placeholder 2"/>
          <p:cNvSpPr>
            <a:spLocks noGrp="1"/>
          </p:cNvSpPr>
          <p:nvPr>
            <p:ph idx="1"/>
          </p:nvPr>
        </p:nvSpPr>
        <p:spPr/>
        <p:txBody>
          <a:bodyPr/>
          <a:lstStyle/>
          <a:p>
            <a:pPr>
              <a:buNone/>
            </a:pPr>
            <a:r>
              <a:rPr lang="en-GB" dirty="0" smtClean="0"/>
              <a:t>Use slow motion and possibly a repetitive movement.</a:t>
            </a:r>
          </a:p>
          <a:p>
            <a:pPr>
              <a:buNone/>
            </a:pPr>
            <a:endParaRPr lang="en-GB" dirty="0"/>
          </a:p>
          <a:p>
            <a:pPr>
              <a:buNone/>
            </a:pPr>
            <a:r>
              <a:rPr lang="en-GB" dirty="0" smtClean="0"/>
              <a:t>Think about representing characters using </a:t>
            </a:r>
            <a:r>
              <a:rPr lang="en-GB" dirty="0" err="1" smtClean="0"/>
              <a:t>laban</a:t>
            </a:r>
            <a:r>
              <a:rPr lang="en-GB" dirty="0" smtClean="0"/>
              <a:t> ideas.</a:t>
            </a:r>
          </a:p>
          <a:p>
            <a:pPr>
              <a:buNone/>
            </a:pPr>
            <a:endParaRPr lang="en-GB" dirty="0"/>
          </a:p>
          <a:p>
            <a:pPr>
              <a:buNone/>
            </a:pPr>
            <a:r>
              <a:rPr lang="en-GB" smtClean="0"/>
              <a:t>At least </a:t>
            </a:r>
            <a:r>
              <a:rPr lang="en-GB" dirty="0" smtClean="0"/>
              <a:t>someone should multi-role here.</a:t>
            </a:r>
          </a:p>
          <a:p>
            <a:pPr>
              <a:buNone/>
            </a:pP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Creatively adapt a section of 100% perfect girl for theatre, use </a:t>
            </a:r>
            <a:r>
              <a:rPr lang="en-GB" smtClean="0"/>
              <a:t>the following-</a:t>
            </a:r>
            <a:endParaRPr lang="en-GB" dirty="0" smtClean="0"/>
          </a:p>
          <a:p>
            <a:endParaRPr lang="en-GB" dirty="0"/>
          </a:p>
          <a:p>
            <a:r>
              <a:rPr lang="en-GB" dirty="0" smtClean="0"/>
              <a:t>More than one location</a:t>
            </a:r>
          </a:p>
          <a:p>
            <a:r>
              <a:rPr lang="en-GB" dirty="0" smtClean="0"/>
              <a:t>Multi-use of props</a:t>
            </a:r>
          </a:p>
          <a:p>
            <a:r>
              <a:rPr lang="en-GB" dirty="0" smtClean="0"/>
              <a:t>Physical theatre (slow motion) to show location</a:t>
            </a:r>
          </a:p>
          <a:p>
            <a:r>
              <a:rPr lang="en-GB" dirty="0" smtClean="0"/>
              <a:t>Voice over</a:t>
            </a:r>
          </a:p>
          <a:p>
            <a:r>
              <a:rPr lang="en-GB" dirty="0" smtClean="0"/>
              <a:t>Projection</a:t>
            </a:r>
          </a:p>
          <a:p>
            <a:r>
              <a:rPr lang="en-GB" dirty="0" smtClean="0"/>
              <a:t>Multi-role</a:t>
            </a:r>
          </a:p>
          <a:p>
            <a:r>
              <a:rPr lang="en-GB" dirty="0" smtClean="0"/>
              <a:t>Puppetry?</a:t>
            </a:r>
            <a:endParaRPr lang="en-GB" dirty="0"/>
          </a:p>
        </p:txBody>
      </p:sp>
    </p:spTree>
    <p:extLst>
      <p:ext uri="{BB962C8B-B14F-4D97-AF65-F5344CB8AC3E}">
        <p14:creationId xmlns:p14="http://schemas.microsoft.com/office/powerpoint/2010/main" val="3808794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Montage</a:t>
            </a:r>
            <a:endParaRPr lang="en-GB" dirty="0"/>
          </a:p>
        </p:txBody>
      </p:sp>
      <p:sp>
        <p:nvSpPr>
          <p:cNvPr id="3" name="Content Placeholder 2"/>
          <p:cNvSpPr>
            <a:spLocks noGrp="1"/>
          </p:cNvSpPr>
          <p:nvPr>
            <p:ph idx="1"/>
          </p:nvPr>
        </p:nvSpPr>
        <p:spPr/>
        <p:txBody>
          <a:bodyPr/>
          <a:lstStyle/>
          <a:p>
            <a:r>
              <a:rPr lang="en-GB" dirty="0" smtClean="0"/>
              <a:t>Act both scenes at the same time (overlap). This will create chaos.- Can be done with the projection</a:t>
            </a:r>
          </a:p>
          <a:p>
            <a:endParaRPr lang="en-GB" dirty="0" smtClean="0"/>
          </a:p>
          <a:p>
            <a:r>
              <a:rPr lang="en-GB" dirty="0" smtClean="0"/>
              <a:t>How can we play this? Overlap dialogue? One talks and other mimes?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Adaptation</a:t>
            </a:r>
            <a:endParaRPr lang="en-GB" dirty="0"/>
          </a:p>
        </p:txBody>
      </p:sp>
      <p:sp>
        <p:nvSpPr>
          <p:cNvPr id="3" name="Content Placeholder 2"/>
          <p:cNvSpPr>
            <a:spLocks noGrp="1"/>
          </p:cNvSpPr>
          <p:nvPr>
            <p:ph idx="1"/>
          </p:nvPr>
        </p:nvSpPr>
        <p:spPr/>
        <p:txBody>
          <a:bodyPr>
            <a:normAutofit lnSpcReduction="10000"/>
          </a:bodyPr>
          <a:lstStyle/>
          <a:p>
            <a:r>
              <a:rPr lang="en-GB" dirty="0" smtClean="0"/>
              <a:t>This is taking a story/ film/ real life event and turning (adapting) it into a piece of theatre.</a:t>
            </a:r>
          </a:p>
          <a:p>
            <a:endParaRPr lang="en-GB" dirty="0"/>
          </a:p>
          <a:p>
            <a:r>
              <a:rPr lang="en-GB" dirty="0" smtClean="0"/>
              <a:t>There are three main branches of this- Physical Theatre, Multi-Media and storytelling.</a:t>
            </a:r>
          </a:p>
          <a:p>
            <a:endParaRPr lang="en-GB" dirty="0"/>
          </a:p>
          <a:p>
            <a:r>
              <a:rPr lang="en-GB" dirty="0" err="1" smtClean="0"/>
              <a:t>Complicite</a:t>
            </a:r>
            <a:r>
              <a:rPr lang="en-GB" dirty="0" smtClean="0"/>
              <a:t> are a company that very  much use all three elements- Though their plays are not always a creative adaptation.</a:t>
            </a:r>
            <a:endParaRPr lang="en-GB" dirty="0"/>
          </a:p>
        </p:txBody>
      </p:sp>
    </p:spTree>
    <p:extLst>
      <p:ext uri="{BB962C8B-B14F-4D97-AF65-F5344CB8AC3E}">
        <p14:creationId xmlns:p14="http://schemas.microsoft.com/office/powerpoint/2010/main" val="343511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Clip 1</a:t>
            </a:r>
            <a:endParaRPr lang="en-GB" dirty="0"/>
          </a:p>
        </p:txBody>
      </p:sp>
      <p:sp>
        <p:nvSpPr>
          <p:cNvPr id="3" name="Content Placeholder 2"/>
          <p:cNvSpPr>
            <a:spLocks noGrp="1"/>
          </p:cNvSpPr>
          <p:nvPr>
            <p:ph idx="1"/>
          </p:nvPr>
        </p:nvSpPr>
        <p:spPr/>
        <p:txBody>
          <a:bodyPr>
            <a:normAutofit lnSpcReduction="10000"/>
          </a:bodyPr>
          <a:lstStyle/>
          <a:p>
            <a:r>
              <a:rPr lang="en-GB" dirty="0" smtClean="0"/>
              <a:t>From the following clip, try to identify what the features of </a:t>
            </a:r>
            <a:r>
              <a:rPr lang="en-GB" dirty="0" err="1" smtClean="0"/>
              <a:t>Clomplicit</a:t>
            </a:r>
            <a:r>
              <a:rPr lang="en-GB" dirty="0" err="1"/>
              <a:t>é</a:t>
            </a:r>
            <a:r>
              <a:rPr lang="en-GB" dirty="0" err="1" smtClean="0"/>
              <a:t>’s</a:t>
            </a:r>
            <a:r>
              <a:rPr lang="en-GB" dirty="0" smtClean="0"/>
              <a:t> work are. (I will tell you on the next slide.)</a:t>
            </a:r>
          </a:p>
          <a:p>
            <a:endParaRPr lang="en-GB" dirty="0"/>
          </a:p>
          <a:p>
            <a:r>
              <a:rPr lang="en-GB" dirty="0" smtClean="0">
                <a:hlinkClick r:id="rId2"/>
              </a:rPr>
              <a:t>http://www.youtube.com/watch?v=-XPnn0ivg7M&amp;feature=related</a:t>
            </a:r>
            <a:r>
              <a:rPr lang="en-GB" dirty="0" smtClean="0"/>
              <a:t> </a:t>
            </a:r>
          </a:p>
          <a:p>
            <a:endParaRPr lang="en-GB" dirty="0"/>
          </a:p>
          <a:p>
            <a:r>
              <a:rPr lang="en-GB" dirty="0">
                <a:hlinkClick r:id="rId3"/>
              </a:rPr>
              <a:t>http://</a:t>
            </a:r>
            <a:r>
              <a:rPr lang="en-GB" dirty="0" smtClean="0">
                <a:hlinkClick r:id="rId3"/>
              </a:rPr>
              <a:t>www.youtube.com/watch?v=uba-qzbZsV8&amp;safe=active</a:t>
            </a:r>
            <a:r>
              <a:rPr lang="en-GB" dirty="0" smtClean="0"/>
              <a:t>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Features of Their Work</a:t>
            </a:r>
            <a:endParaRPr lang="en-GB" dirty="0"/>
          </a:p>
        </p:txBody>
      </p:sp>
      <p:sp>
        <p:nvSpPr>
          <p:cNvPr id="3" name="Content Placeholder 2"/>
          <p:cNvSpPr>
            <a:spLocks noGrp="1"/>
          </p:cNvSpPr>
          <p:nvPr>
            <p:ph idx="1"/>
          </p:nvPr>
        </p:nvSpPr>
        <p:spPr>
          <a:xfrm>
            <a:off x="0" y="908720"/>
            <a:ext cx="8892480" cy="5949280"/>
          </a:xfrm>
        </p:spPr>
        <p:txBody>
          <a:bodyPr>
            <a:normAutofit fontScale="77500" lnSpcReduction="20000"/>
          </a:bodyPr>
          <a:lstStyle/>
          <a:p>
            <a:r>
              <a:rPr lang="en-GB" dirty="0" smtClean="0"/>
              <a:t>Ensemble work- actors use bodies to create the surroundings, actors devising is as important as the director. </a:t>
            </a:r>
          </a:p>
          <a:p>
            <a:r>
              <a:rPr lang="en-GB" dirty="0"/>
              <a:t>Multimedia- Use of projections and live music</a:t>
            </a:r>
          </a:p>
          <a:p>
            <a:r>
              <a:rPr lang="en-GB" dirty="0" smtClean="0"/>
              <a:t>Multiple </a:t>
            </a:r>
            <a:r>
              <a:rPr lang="en-GB" dirty="0" smtClean="0"/>
              <a:t>characters played by small cast, many stories intertwine</a:t>
            </a:r>
          </a:p>
          <a:p>
            <a:r>
              <a:rPr lang="en-GB" dirty="0" smtClean="0"/>
              <a:t>Use of Slow Motion</a:t>
            </a:r>
          </a:p>
          <a:p>
            <a:r>
              <a:rPr lang="en-GB" dirty="0" smtClean="0"/>
              <a:t>Minimal fixed set- Physical Theatre to create location, act around set rather than becoming it (pieces tend to have many locations)</a:t>
            </a:r>
          </a:p>
          <a:p>
            <a:r>
              <a:rPr lang="en-GB" dirty="0" smtClean="0"/>
              <a:t>Representational/ multipurpose props- one prop or piece of staging could be used to create many things</a:t>
            </a:r>
          </a:p>
          <a:p>
            <a:r>
              <a:rPr lang="en-GB" dirty="0" smtClean="0"/>
              <a:t>Many voiceovers, often played over still images or blank stages</a:t>
            </a:r>
          </a:p>
          <a:p>
            <a:r>
              <a:rPr lang="en-GB" dirty="0" smtClean="0"/>
              <a:t>Multi-cultural- Historical events contrasted with everyday events</a:t>
            </a:r>
          </a:p>
          <a:p>
            <a:r>
              <a:rPr lang="en-GB" dirty="0" smtClean="0"/>
              <a:t>Split scenes to create contrast- sometimes montage on top of each other.</a:t>
            </a:r>
          </a:p>
          <a:p>
            <a:r>
              <a:rPr lang="en-US" dirty="0" smtClean="0"/>
              <a:t>Puppetry</a:t>
            </a:r>
          </a:p>
          <a:p>
            <a:r>
              <a:rPr lang="en-US" dirty="0" smtClean="0"/>
              <a:t>Adapting existing texts</a:t>
            </a:r>
          </a:p>
          <a:p>
            <a:r>
              <a:rPr lang="en-US" dirty="0" smtClean="0"/>
              <a:t>Directly addressing the audience</a:t>
            </a:r>
            <a:endParaRPr lang="en-GB" dirty="0"/>
          </a:p>
          <a:p>
            <a:endParaRPr lang="en-GB" dirty="0"/>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4840" cy="1143000"/>
          </a:xfrm>
        </p:spPr>
        <p:txBody>
          <a:bodyPr/>
          <a:lstStyle/>
          <a:p>
            <a:r>
              <a:rPr lang="en-GB" dirty="0" smtClean="0"/>
              <a:t>Simon </a:t>
            </a:r>
            <a:r>
              <a:rPr lang="en-GB" dirty="0" err="1" smtClean="0"/>
              <a:t>McBurney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Artistic Director</a:t>
            </a:r>
          </a:p>
          <a:p>
            <a:endParaRPr lang="en-GB" dirty="0"/>
          </a:p>
          <a:p>
            <a:r>
              <a:rPr lang="en-GB" dirty="0" smtClean="0"/>
              <a:t>Directs and acts in the</a:t>
            </a:r>
          </a:p>
          <a:p>
            <a:pPr>
              <a:buNone/>
            </a:pPr>
            <a:r>
              <a:rPr lang="en-GB" dirty="0" smtClean="0"/>
              <a:t>Vast majority of</a:t>
            </a:r>
          </a:p>
          <a:p>
            <a:pPr>
              <a:buNone/>
            </a:pPr>
            <a:r>
              <a:rPr lang="en-GB" dirty="0" err="1"/>
              <a:t>Complicité</a:t>
            </a:r>
            <a:r>
              <a:rPr lang="en-GB" dirty="0"/>
              <a:t> </a:t>
            </a:r>
            <a:r>
              <a:rPr lang="en-GB" dirty="0" smtClean="0"/>
              <a:t>work</a:t>
            </a:r>
          </a:p>
          <a:p>
            <a:endParaRPr lang="en-GB" dirty="0"/>
          </a:p>
          <a:p>
            <a:r>
              <a:rPr lang="en-GB" dirty="0" smtClean="0"/>
              <a:t>Performances are very visual telling the story through movement and images, he is a leading figure in “Physical Theatre” and “Multi-Media”, their work is usually done through collaboration with another company.</a:t>
            </a:r>
            <a:endParaRPr lang="en-GB" dirty="0"/>
          </a:p>
        </p:txBody>
      </p:sp>
      <p:pic>
        <p:nvPicPr>
          <p:cNvPr id="1026" name="Picture 2" descr="http://i.thisislondon.co.uk/i/pix/2008/05/43a_27_Simon-McBu_243x243.jpg"/>
          <p:cNvPicPr>
            <a:picLocks noChangeAspect="1" noChangeArrowheads="1"/>
          </p:cNvPicPr>
          <p:nvPr/>
        </p:nvPicPr>
        <p:blipFill>
          <a:blip r:embed="rId2" cstate="print"/>
          <a:srcRect/>
          <a:stretch>
            <a:fillRect/>
          </a:stretch>
        </p:blipFill>
        <p:spPr bwMode="auto">
          <a:xfrm>
            <a:off x="5076056" y="260648"/>
            <a:ext cx="3672408" cy="367240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Links to </a:t>
            </a:r>
            <a:r>
              <a:rPr lang="en-GB" dirty="0" err="1" smtClean="0"/>
              <a:t>Berkoff</a:t>
            </a:r>
            <a:endParaRPr lang="en-GB" dirty="0"/>
          </a:p>
        </p:txBody>
      </p:sp>
      <p:sp>
        <p:nvSpPr>
          <p:cNvPr id="3" name="Content Placeholder 2"/>
          <p:cNvSpPr>
            <a:spLocks noGrp="1"/>
          </p:cNvSpPr>
          <p:nvPr>
            <p:ph idx="1"/>
          </p:nvPr>
        </p:nvSpPr>
        <p:spPr/>
        <p:txBody>
          <a:bodyPr>
            <a:normAutofit fontScale="70000" lnSpcReduction="20000"/>
          </a:bodyPr>
          <a:lstStyle/>
          <a:p>
            <a:r>
              <a:rPr lang="en-GB" dirty="0" err="1" smtClean="0"/>
              <a:t>Berkoff</a:t>
            </a:r>
            <a:r>
              <a:rPr lang="en-GB" dirty="0" smtClean="0"/>
              <a:t> and the founders of Theatre </a:t>
            </a:r>
            <a:r>
              <a:rPr lang="en-GB" dirty="0" err="1"/>
              <a:t>Complicité</a:t>
            </a:r>
            <a:r>
              <a:rPr lang="en-GB" dirty="0"/>
              <a:t> </a:t>
            </a:r>
            <a:r>
              <a:rPr lang="en-GB" dirty="0" smtClean="0"/>
              <a:t>(Including Simon </a:t>
            </a:r>
            <a:r>
              <a:rPr lang="en-GB" dirty="0" err="1" smtClean="0"/>
              <a:t>McBurney</a:t>
            </a:r>
            <a:r>
              <a:rPr lang="en-GB" dirty="0" smtClean="0"/>
              <a:t>) all trained under French practitioner </a:t>
            </a:r>
            <a:r>
              <a:rPr lang="en-GB" dirty="0" err="1" smtClean="0"/>
              <a:t>Jaques</a:t>
            </a:r>
            <a:r>
              <a:rPr lang="en-GB" dirty="0" smtClean="0"/>
              <a:t> Le Coq, therefore the physical elements are similar.</a:t>
            </a:r>
          </a:p>
          <a:p>
            <a:endParaRPr lang="en-GB" dirty="0"/>
          </a:p>
          <a:p>
            <a:r>
              <a:rPr lang="en-GB" dirty="0" smtClean="0"/>
              <a:t>Le Coq- “His training involved an emphasis on </a:t>
            </a:r>
            <a:r>
              <a:rPr lang="en-GB" dirty="0" smtClean="0">
                <a:hlinkClick r:id="rId2" action="ppaction://hlinkfile" tooltip="Mask"/>
              </a:rPr>
              <a:t>masks</a:t>
            </a:r>
            <a:r>
              <a:rPr lang="en-GB" dirty="0" smtClean="0"/>
              <a:t>, starting with the neutral mask. The aim was that the neutral mask can aid an awareness of physical mannerisms as they get greatly emphasised to an audience whilst wearing the mask. Once a state of neutral was achieved, he would move on to work with </a:t>
            </a:r>
            <a:r>
              <a:rPr lang="en-GB" dirty="0" err="1" smtClean="0"/>
              <a:t>laval</a:t>
            </a:r>
            <a:r>
              <a:rPr lang="en-GB" dirty="0" smtClean="0"/>
              <a:t> masks and then half masks, gradually working towards the smallest mask in his repertoire: the </a:t>
            </a:r>
            <a:r>
              <a:rPr lang="en-GB" dirty="0" smtClean="0">
                <a:hlinkClick r:id="rId3" action="ppaction://hlinkfile" tooltip="Clown"/>
              </a:rPr>
              <a:t>clown</a:t>
            </a:r>
            <a:r>
              <a:rPr lang="en-GB" dirty="0" smtClean="0"/>
              <a:t>'s red nose.</a:t>
            </a:r>
            <a:r>
              <a:rPr lang="en-GB" baseline="30000" dirty="0" smtClean="0">
                <a:hlinkClick r:id="rId4" action="ppaction://hlinkfile"/>
              </a:rPr>
              <a:t>[1]</a:t>
            </a:r>
            <a:r>
              <a:rPr lang="en-GB" dirty="0" smtClean="0"/>
              <a:t> Three of the principal skills that he encouraged in his students were le </a:t>
            </a:r>
            <a:r>
              <a:rPr lang="en-GB" dirty="0" err="1" smtClean="0"/>
              <a:t>jeu</a:t>
            </a:r>
            <a:r>
              <a:rPr lang="en-GB" dirty="0" smtClean="0"/>
              <a:t> (playfulness), </a:t>
            </a:r>
            <a:r>
              <a:rPr lang="en-GB" dirty="0" err="1" smtClean="0"/>
              <a:t>complicité</a:t>
            </a:r>
            <a:r>
              <a:rPr lang="en-GB" dirty="0" smtClean="0"/>
              <a:t> (togetherness) and </a:t>
            </a:r>
            <a:r>
              <a:rPr lang="en-GB" dirty="0" err="1" smtClean="0"/>
              <a:t>disponsibilité</a:t>
            </a:r>
            <a:r>
              <a:rPr lang="en-GB" dirty="0" smtClean="0"/>
              <a:t> (openness).</a:t>
            </a:r>
            <a:r>
              <a:rPr lang="en-GB" baseline="30000" dirty="0" smtClean="0">
                <a:hlinkClick r:id="rId5" action="ppaction://hlinkfile"/>
              </a:rPr>
              <a:t>[2]</a:t>
            </a:r>
            <a:r>
              <a:rPr lang="en-GB" dirty="0" smtClean="0"/>
              <a:t> Selection for the second year was based mainly on the ability to play.”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chair is anything in the world</a:t>
            </a:r>
            <a:endParaRPr lang="en-GB" dirty="0"/>
          </a:p>
        </p:txBody>
      </p:sp>
      <p:sp>
        <p:nvSpPr>
          <p:cNvPr id="3" name="Content Placeholder 2"/>
          <p:cNvSpPr>
            <a:spLocks noGrp="1"/>
          </p:cNvSpPr>
          <p:nvPr>
            <p:ph idx="1"/>
          </p:nvPr>
        </p:nvSpPr>
        <p:spPr/>
        <p:txBody>
          <a:bodyPr/>
          <a:lstStyle/>
          <a:p>
            <a:pPr>
              <a:buNone/>
            </a:pPr>
            <a:r>
              <a:rPr lang="en-GB" dirty="0" smtClean="0"/>
              <a:t>A chair represents anything in the world, but it cannot be a chair.</a:t>
            </a:r>
          </a:p>
          <a:p>
            <a:pPr>
              <a:buNone/>
            </a:pPr>
            <a:endParaRPr lang="en-GB" dirty="0"/>
          </a:p>
          <a:p>
            <a:pPr>
              <a:buNone/>
            </a:pPr>
            <a:r>
              <a:rPr lang="en-GB" dirty="0" smtClean="0"/>
              <a:t>Don’t go ‘it’s a shoe’ and put your foot on it try to be creative, think about what other shapes it resemble. Think about how you can hold it like another object.</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 clips</a:t>
            </a:r>
            <a:endParaRPr lang="en-GB" dirty="0"/>
          </a:p>
        </p:txBody>
      </p:sp>
      <p:sp>
        <p:nvSpPr>
          <p:cNvPr id="3" name="Content Placeholder 2"/>
          <p:cNvSpPr>
            <a:spLocks noGrp="1"/>
          </p:cNvSpPr>
          <p:nvPr>
            <p:ph idx="1"/>
          </p:nvPr>
        </p:nvSpPr>
        <p:spPr/>
        <p:txBody>
          <a:bodyPr>
            <a:normAutofit fontScale="77500" lnSpcReduction="20000"/>
          </a:bodyPr>
          <a:lstStyle/>
          <a:p>
            <a:r>
              <a:rPr lang="en-GB" dirty="0">
                <a:hlinkClick r:id="rId2"/>
              </a:rPr>
              <a:t>http://</a:t>
            </a:r>
            <a:r>
              <a:rPr lang="en-GB" dirty="0" smtClean="0">
                <a:hlinkClick r:id="rId2"/>
              </a:rPr>
              <a:t>www.youtube.com/watch?v=aSlIej57a4w&amp;feature=BFa&amp;list=PL731C5B71E01C2192&amp;index=12</a:t>
            </a:r>
            <a:r>
              <a:rPr lang="en-GB" dirty="0" smtClean="0"/>
              <a:t> </a:t>
            </a:r>
          </a:p>
          <a:p>
            <a:endParaRPr lang="en-GB" dirty="0" smtClean="0"/>
          </a:p>
          <a:p>
            <a:r>
              <a:rPr lang="en-GB" dirty="0">
                <a:hlinkClick r:id="rId3"/>
              </a:rPr>
              <a:t>http://</a:t>
            </a:r>
            <a:r>
              <a:rPr lang="en-GB" dirty="0" smtClean="0">
                <a:hlinkClick r:id="rId3"/>
              </a:rPr>
              <a:t>www.youtube.com/watch?v=ew9waN02Dq4</a:t>
            </a:r>
            <a:r>
              <a:rPr lang="en-GB" dirty="0" smtClean="0"/>
              <a:t> </a:t>
            </a:r>
          </a:p>
          <a:p>
            <a:endParaRPr lang="en-GB" dirty="0" smtClean="0"/>
          </a:p>
          <a:p>
            <a:r>
              <a:rPr lang="en-GB" dirty="0" smtClean="0"/>
              <a:t>Multi-media/ projection </a:t>
            </a:r>
            <a:r>
              <a:rPr lang="en-GB" dirty="0" smtClean="0">
                <a:hlinkClick r:id="rId4"/>
              </a:rPr>
              <a:t>http</a:t>
            </a:r>
            <a:r>
              <a:rPr lang="en-GB" dirty="0">
                <a:hlinkClick r:id="rId4"/>
              </a:rPr>
              <a:t>://</a:t>
            </a:r>
            <a:r>
              <a:rPr lang="en-GB" dirty="0" smtClean="0">
                <a:hlinkClick r:id="rId4"/>
              </a:rPr>
              <a:t>www.youtube.com/watch?v=Iw38uDDCX2c&amp;safe=active</a:t>
            </a:r>
            <a:r>
              <a:rPr lang="en-GB" dirty="0" smtClean="0"/>
              <a:t> </a:t>
            </a:r>
          </a:p>
          <a:p>
            <a:endParaRPr lang="en-GB" dirty="0"/>
          </a:p>
          <a:p>
            <a:r>
              <a:rPr lang="en-GB" dirty="0" smtClean="0"/>
              <a:t>Recently the company has gotten into puppetry- (shun  Kin)</a:t>
            </a:r>
          </a:p>
          <a:p>
            <a:pPr marL="0" indent="0">
              <a:buNone/>
            </a:pPr>
            <a:r>
              <a:rPr lang="en-GB" dirty="0">
                <a:hlinkClick r:id="rId5"/>
              </a:rPr>
              <a:t>http://</a:t>
            </a:r>
            <a:r>
              <a:rPr lang="en-GB" dirty="0" smtClean="0">
                <a:hlinkClick r:id="rId5"/>
              </a:rPr>
              <a:t>www.youtube.com/watch?v=30CAHkg34Rs&amp;feature=BFa&amp;list=PL731C5B71E01C2192&amp;index=1</a:t>
            </a:r>
            <a:r>
              <a:rPr lang="en-GB" dirty="0" smtClean="0"/>
              <a:t> </a:t>
            </a:r>
          </a:p>
          <a:p>
            <a:pPr marL="0" indent="0">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Physical Theatre</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Complicite</a:t>
            </a:r>
            <a:r>
              <a:rPr lang="en-GB" dirty="0" smtClean="0"/>
              <a:t> tend to use physical theatre differently to DV8 or Frantic Assembly</a:t>
            </a:r>
          </a:p>
          <a:p>
            <a:endParaRPr lang="en-GB" dirty="0"/>
          </a:p>
          <a:p>
            <a:r>
              <a:rPr lang="en-GB" dirty="0" smtClean="0"/>
              <a:t>There is less dancing, plays are physical because they use an ensemble to fill the space, freeze for long periods of time, create crowds, speed up movements, use slow motion, interact with the projection, create rapid and instant scene changes and using props creatively</a:t>
            </a:r>
          </a:p>
          <a:p>
            <a:r>
              <a:rPr lang="en-GB" dirty="0">
                <a:hlinkClick r:id="rId2"/>
              </a:rPr>
              <a:t>http://</a:t>
            </a:r>
            <a:r>
              <a:rPr lang="en-GB" dirty="0" smtClean="0">
                <a:hlinkClick r:id="rId2"/>
              </a:rPr>
              <a:t>youtu.be/A4AwoCetHvY?t=1m35s</a:t>
            </a:r>
            <a:r>
              <a:rPr lang="en-GB" dirty="0" smtClean="0"/>
              <a:t> </a:t>
            </a:r>
          </a:p>
          <a:p>
            <a:r>
              <a:rPr lang="en-GB" dirty="0">
                <a:hlinkClick r:id="rId3"/>
              </a:rPr>
              <a:t>http://</a:t>
            </a:r>
            <a:r>
              <a:rPr lang="en-GB" dirty="0" smtClean="0">
                <a:hlinkClick r:id="rId3"/>
              </a:rPr>
              <a:t>youtu.be/A4AwoCetHvY?t=5m38s</a:t>
            </a:r>
            <a:r>
              <a:rPr lang="en-GB" dirty="0" smtClean="0"/>
              <a:t> </a:t>
            </a:r>
            <a:endParaRPr lang="en-GB" dirty="0"/>
          </a:p>
          <a:p>
            <a:endParaRPr lang="en-GB" dirty="0"/>
          </a:p>
        </p:txBody>
      </p:sp>
    </p:spTree>
    <p:extLst>
      <p:ext uri="{BB962C8B-B14F-4D97-AF65-F5344CB8AC3E}">
        <p14:creationId xmlns:p14="http://schemas.microsoft.com/office/powerpoint/2010/main" val="224960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1055</Words>
  <Application>Microsoft Office PowerPoint</Application>
  <PresentationFormat>On-screen Show (4:3)</PresentationFormat>
  <Paragraphs>125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Theatre Complicité</vt:lpstr>
      <vt:lpstr>Creative Adaptation</vt:lpstr>
      <vt:lpstr>Clip 1</vt:lpstr>
      <vt:lpstr>Features of Their Work</vt:lpstr>
      <vt:lpstr>Simon McBurney</vt:lpstr>
      <vt:lpstr>Links to Berkoff</vt:lpstr>
      <vt:lpstr>This chair is anything in the world</vt:lpstr>
      <vt:lpstr>Video clips</vt:lpstr>
      <vt:lpstr>Physical Theatre</vt:lpstr>
      <vt:lpstr>Task</vt:lpstr>
      <vt:lpstr>Multi- media- Projection</vt:lpstr>
      <vt:lpstr>Stimulus for creative adaptation</vt:lpstr>
      <vt:lpstr>Complicite recap</vt:lpstr>
      <vt:lpstr>Voice over</vt:lpstr>
      <vt:lpstr>Move to a new location</vt:lpstr>
      <vt:lpstr>Task</vt:lpstr>
      <vt:lpstr>Montage</vt:lpstr>
    </vt:vector>
  </TitlesOfParts>
  <Company>Rosebery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Theatre Complicité</dc:title>
  <dc:creator>otley_h</dc:creator>
  <cp:lastModifiedBy>otley_h</cp:lastModifiedBy>
  <cp:revision>39</cp:revision>
  <cp:lastPrinted>2013-06-25T07:20:33Z</cp:lastPrinted>
  <dcterms:created xsi:type="dcterms:W3CDTF">2010-07-01T12:37:28Z</dcterms:created>
  <dcterms:modified xsi:type="dcterms:W3CDTF">2014-06-24T08:12:25Z</dcterms:modified>
</cp:coreProperties>
</file>