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5" r:id="rId5"/>
    <p:sldId id="257" r:id="rId6"/>
    <p:sldId id="258" r:id="rId7"/>
    <p:sldId id="267" r:id="rId8"/>
    <p:sldId id="259" r:id="rId9"/>
    <p:sldId id="260" r:id="rId10"/>
    <p:sldId id="261" r:id="rId11"/>
    <p:sldId id="266" r:id="rId12"/>
    <p:sldId id="269" r:id="rId13"/>
    <p:sldId id="263" r:id="rId14"/>
    <p:sldId id="262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00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D30E-1314-43CE-B4B8-94CA03AD4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6698-4779-41D5-A29F-7392F97EE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3174-D3E8-4827-A093-D6BA516B8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EB1B-77B3-4AA3-B206-7439F440F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7621-4D7A-4B8F-A927-C4A2CDCD47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42C1-05E0-402E-ADCA-1825AAFFE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754B-4C36-487B-B1E5-29B502FD9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74C4-BEBC-4FC2-89F7-BF86CD4679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F4EB0-C4E8-40D5-B1F4-91EBA50518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4C85-83F9-44FA-BE8C-3380834CA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F68E-B6E4-48FD-BA20-07C933FC0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8C07821-86A3-4133-8D25-D8B44F4A1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azier_h@bexleygs.co.uk" TargetMode="External"/><Relationship Id="rId2" Type="http://schemas.openxmlformats.org/officeDocument/2006/relationships/hyperlink" Target="mailto:otley_h@bexleygs.co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lmer_c@bexleygs.co.uk" TargetMode="External"/><Relationship Id="rId4" Type="http://schemas.openxmlformats.org/officeDocument/2006/relationships/hyperlink" Target="mailto:bartlett_p@bexleygs.co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Tybalt</a:t>
            </a:r>
            <a:r>
              <a:rPr lang="en-GB" dirty="0" smtClean="0"/>
              <a:t> line…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Consider where your audience are, they all need to engage with you.</a:t>
            </a:r>
          </a:p>
          <a:p>
            <a:endParaRPr lang="en-GB" sz="2800" dirty="0" smtClean="0"/>
          </a:p>
          <a:p>
            <a:r>
              <a:rPr lang="en-GB" sz="2800" dirty="0" smtClean="0"/>
              <a:t>Take a moment to remember how you were going to deliver it.</a:t>
            </a:r>
          </a:p>
          <a:p>
            <a:endParaRPr lang="en-GB" sz="2800" dirty="0"/>
          </a:p>
          <a:p>
            <a:r>
              <a:rPr lang="en-GB" sz="2800" dirty="0" smtClean="0"/>
              <a:t>Please don’t clap everyone we will be here all day!</a:t>
            </a:r>
          </a:p>
          <a:p>
            <a:endParaRPr lang="en-GB" sz="2800" dirty="0"/>
          </a:p>
          <a:p>
            <a:r>
              <a:rPr lang="en-GB" sz="2800" dirty="0" smtClean="0"/>
              <a:t>Write your target by no. 1 </a:t>
            </a:r>
            <a:r>
              <a:rPr lang="en-GB" sz="2800" dirty="0" smtClean="0"/>
              <a:t>on page 15_ of planner.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829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Promenade Theatre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Promenade Theatre is when there is no divide between the actors and the audience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Actors can enter from anywhere and perform anywhere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This creates a realistic and intimate atmosphere for an audience because they are all within the performance.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Often audience will have to follow actors around a large space, this frees up actors to make the most of the space and even interact with the audience.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solidFill>
                <a:schemeClr val="accent2"/>
              </a:solidFill>
            </a:endParaRPr>
          </a:p>
        </p:txBody>
      </p:sp>
      <p:pic>
        <p:nvPicPr>
          <p:cNvPr id="21507" name="Picture 10" descr="PICT0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08050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4048" y="429309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A few years ago, when we did Romeo and Juliet at BGS the opening fight scene took place within the audience- why do you think this was effective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Homework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1584721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Create a PowerPoint/ poster of the 5 types of staging. You can email this in if you wish </a:t>
            </a:r>
            <a:r>
              <a:rPr lang="en-GB" sz="2800" dirty="0" smtClean="0">
                <a:hlinkClick r:id="rId2"/>
              </a:rPr>
              <a:t>otley_h@bexleygs.co.uk</a:t>
            </a:r>
            <a:r>
              <a:rPr lang="en-GB" sz="2800" dirty="0" smtClean="0"/>
              <a:t>, </a:t>
            </a:r>
            <a:r>
              <a:rPr lang="en-GB" sz="2800" dirty="0" smtClean="0">
                <a:hlinkClick r:id="rId3"/>
              </a:rPr>
              <a:t>brazier_h</a:t>
            </a:r>
            <a:r>
              <a:rPr lang="en-GB" sz="2800" dirty="0" smtClean="0">
                <a:hlinkClick r:id="rId3"/>
              </a:rPr>
              <a:t>@bexleygs.co.uk</a:t>
            </a:r>
            <a:r>
              <a:rPr lang="en-GB" sz="2800" dirty="0" smtClean="0"/>
              <a:t>, </a:t>
            </a:r>
            <a:r>
              <a:rPr lang="en-GB" sz="2800" dirty="0" smtClean="0">
                <a:hlinkClick r:id="rId4"/>
              </a:rPr>
              <a:t>bartlett_p@bexleygs.co.uk</a:t>
            </a:r>
            <a:r>
              <a:rPr lang="en-GB" sz="2800" dirty="0" smtClean="0"/>
              <a:t> </a:t>
            </a:r>
            <a:r>
              <a:rPr lang="en-GB" sz="2800" dirty="0" smtClean="0"/>
              <a:t>or </a:t>
            </a:r>
            <a:r>
              <a:rPr lang="en-GB" sz="2800" dirty="0" smtClean="0">
                <a:hlinkClick r:id="rId5"/>
              </a:rPr>
              <a:t>palmer_c@bexleygs.co.uk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288" y="2924944"/>
            <a:ext cx="43124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3200" dirty="0"/>
              <a:t>Proscenium </a:t>
            </a:r>
            <a:r>
              <a:rPr lang="en-GB" sz="3200" dirty="0" smtClean="0"/>
              <a:t>Arch/ End on</a:t>
            </a:r>
            <a:endParaRPr lang="en-GB" sz="3200" dirty="0"/>
          </a:p>
          <a:p>
            <a:pPr eaLnBrk="1" hangingPunct="1"/>
            <a:r>
              <a:rPr lang="en-GB" sz="3200" dirty="0"/>
              <a:t>Thrust Stage</a:t>
            </a:r>
          </a:p>
          <a:p>
            <a:pPr eaLnBrk="1" hangingPunct="1"/>
            <a:r>
              <a:rPr lang="en-GB" sz="3200" dirty="0"/>
              <a:t>Theatre in The Round</a:t>
            </a:r>
          </a:p>
          <a:p>
            <a:pPr eaLnBrk="1" hangingPunct="1"/>
            <a:r>
              <a:rPr lang="en-GB" sz="3200" dirty="0"/>
              <a:t>Traverse Stage</a:t>
            </a:r>
          </a:p>
          <a:p>
            <a:pPr eaLnBrk="1" hangingPunct="1"/>
            <a:r>
              <a:rPr lang="en-GB" sz="3200" dirty="0"/>
              <a:t>Promenade Theatre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49409" y="2938055"/>
            <a:ext cx="4312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should contain-</a:t>
            </a:r>
          </a:p>
          <a:p>
            <a:pPr marL="342900" indent="-342900">
              <a:buAutoNum type="arabicPeriod"/>
            </a:pPr>
            <a:r>
              <a:rPr lang="en-GB" dirty="0" smtClean="0"/>
              <a:t>The amount of sides the audience are on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it effects the staging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it effects the acting</a:t>
            </a:r>
          </a:p>
          <a:p>
            <a:endParaRPr lang="en-GB" dirty="0" smtClean="0"/>
          </a:p>
          <a:p>
            <a:r>
              <a:rPr lang="en-GB" dirty="0" smtClean="0"/>
              <a:t>4.   Where could this style of staging work best in Romeo and Juliet?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this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You will shortly be put into 6 groups, each group will be portraying the party scene using a different type of staging.</a:t>
            </a:r>
          </a:p>
          <a:p>
            <a:endParaRPr lang="en-GB" sz="2400" dirty="0"/>
          </a:p>
          <a:p>
            <a:r>
              <a:rPr lang="en-GB" sz="2400" dirty="0" smtClean="0"/>
              <a:t>Events in the scene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1. Capulet </a:t>
            </a:r>
            <a:r>
              <a:rPr lang="en-GB" sz="2400" dirty="0" smtClean="0"/>
              <a:t>makes </a:t>
            </a:r>
            <a:r>
              <a:rPr lang="en-GB" sz="2400" dirty="0" smtClean="0"/>
              <a:t>a big speech to welcome guests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2. Romeo and </a:t>
            </a:r>
            <a:r>
              <a:rPr lang="en-GB" sz="2400" dirty="0" err="1" smtClean="0"/>
              <a:t>Benvolio</a:t>
            </a:r>
            <a:r>
              <a:rPr lang="en-GB" sz="2400" dirty="0" smtClean="0"/>
              <a:t> crash the party.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3. Romeo and Juliet meet and fall in love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4. </a:t>
            </a:r>
            <a:r>
              <a:rPr lang="en-GB" sz="2400" dirty="0" err="1" smtClean="0"/>
              <a:t>Tybalt</a:t>
            </a:r>
            <a:r>
              <a:rPr lang="en-GB" sz="2400" dirty="0" smtClean="0"/>
              <a:t> sees Romeo and wants to have a fight.</a:t>
            </a:r>
          </a:p>
          <a:p>
            <a:r>
              <a:rPr lang="en-GB" sz="2400" dirty="0" smtClean="0"/>
              <a:t>This will be your first assessment of the year! So make it good. (we’ll watch the ALL next week)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153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Characters at the Party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0447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To help you with the scene, these are the main characters in the scene, consider there reason for being at the party and what happened to them there.</a:t>
            </a:r>
            <a:endParaRPr lang="en-GB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87450" y="3573463"/>
            <a:ext cx="27717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Romeo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Juliet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Capulet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Paris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Tybalt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800">
              <a:solidFill>
                <a:schemeClr val="accent2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724525" y="3573463"/>
            <a:ext cx="27717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Benvolio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Nurse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Servants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Lady Capulet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>
                <a:solidFill>
                  <a:schemeClr val="accent2"/>
                </a:solidFill>
              </a:rPr>
              <a:t>Mercutio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Plenary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Consider in your group how the different staging will effect your acting.</a:t>
            </a:r>
          </a:p>
          <a:p>
            <a:pPr eaLnBrk="1" hangingPunct="1"/>
            <a:endParaRPr lang="en-GB" dirty="0">
              <a:solidFill>
                <a:schemeClr val="accent2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I will pick someone from each group, so you need to all have an answer ready.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76375" y="4076700"/>
            <a:ext cx="6191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0">
                <a:solidFill>
                  <a:srgbClr val="00FF00"/>
                </a:solidFill>
              </a:rPr>
              <a:t>Types of Theatre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chemeClr val="accent2"/>
                </a:solidFill>
              </a:rPr>
              <a:t>Label your stage with the following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Upstage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Downstage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Stage left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Stage Right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Wings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Centre Stage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Apron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St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35375" y="40052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Upstage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63938" y="48688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Downstage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580063" y="45815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Stage left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79613" y="46529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Stage Right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7308850" y="3284538"/>
            <a:ext cx="1150938" cy="649287"/>
          </a:xfrm>
          <a:prstGeom prst="rightArrow">
            <a:avLst>
              <a:gd name="adj1" fmla="val 50000"/>
              <a:gd name="adj2" fmla="val 44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308850" y="34290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wings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10800000">
            <a:off x="468313" y="3284538"/>
            <a:ext cx="1150937" cy="649287"/>
          </a:xfrm>
          <a:prstGeom prst="rightArrow">
            <a:avLst>
              <a:gd name="adj1" fmla="val 50000"/>
              <a:gd name="adj2" fmla="val 44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55650" y="34290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wings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140200" y="45085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FF00"/>
                </a:solidFill>
              </a:rPr>
              <a:t>x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2484438" y="5229225"/>
            <a:ext cx="4895850" cy="3444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this is the Apron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 animBg="1"/>
      <p:bldP spid="12299" grpId="0"/>
      <p:bldP spid="12302" grpId="0" animBg="1"/>
      <p:bldP spid="12303" grpId="0"/>
      <p:bldP spid="12304" grpId="0"/>
      <p:bldP spid="123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</a:rPr>
              <a:t>There are many different types of theatre stage.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989138"/>
            <a:ext cx="8208962" cy="4464050"/>
          </a:xfrm>
        </p:spPr>
        <p:txBody>
          <a:bodyPr/>
          <a:lstStyle/>
          <a:p>
            <a:pPr marL="609600" indent="-609600" algn="l" eaLnBrk="1" hangingPunct="1"/>
            <a:r>
              <a:rPr lang="en-GB" smtClean="0">
                <a:solidFill>
                  <a:schemeClr val="accent2"/>
                </a:solidFill>
              </a:rPr>
              <a:t>The 5 most common theatre spaces are;</a:t>
            </a:r>
          </a:p>
          <a:p>
            <a:pPr marL="609600" indent="-609600" algn="l" eaLnBrk="1" hangingPunct="1"/>
            <a:endParaRPr lang="en-GB" smtClean="0">
              <a:solidFill>
                <a:schemeClr val="accent2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chemeClr val="accent2"/>
                </a:solidFill>
              </a:rPr>
              <a:t>Proscenium Arch/ End on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chemeClr val="accent2"/>
                </a:solidFill>
              </a:rPr>
              <a:t>Thrust Stage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chemeClr val="accent2"/>
                </a:solidFill>
              </a:rPr>
              <a:t>Theatre in The Round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chemeClr val="accent2"/>
                </a:solidFill>
              </a:rPr>
              <a:t>Traverse Stage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GB" smtClean="0">
                <a:solidFill>
                  <a:schemeClr val="accent2"/>
                </a:solidFill>
              </a:rPr>
              <a:t>Promenade 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Proscenium Arch/ End 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689600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Most theatre spaces are Proscenium Arch</a:t>
            </a:r>
          </a:p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The stage is like a room with the forth wall removed.</a:t>
            </a:r>
          </a:p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All the action takes place in front of the audience, who are deliberately kept outside of the action</a:t>
            </a:r>
          </a:p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The name comes from the frame at the front of the traditional stage.</a:t>
            </a:r>
          </a:p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This would be the sort of staging you are used to doing in the Drama room</a:t>
            </a:r>
          </a:p>
          <a:p>
            <a:pPr eaLnBrk="1" hangingPunct="1"/>
            <a:r>
              <a:rPr lang="en-GB" sz="2000" dirty="0" smtClean="0">
                <a:solidFill>
                  <a:schemeClr val="accent2"/>
                </a:solidFill>
              </a:rPr>
              <a:t>Actors need to pretty much face forwards the whole time and use a big voice</a:t>
            </a:r>
          </a:p>
          <a:p>
            <a:pPr eaLnBrk="1" hangingPunct="1"/>
            <a:endParaRPr lang="en-GB" sz="2800" dirty="0" smtClean="0">
              <a:solidFill>
                <a:schemeClr val="accent2"/>
              </a:solidFill>
            </a:endParaRPr>
          </a:p>
        </p:txBody>
      </p:sp>
      <p:pic>
        <p:nvPicPr>
          <p:cNvPr id="17411" name="Picture 4" descr="proscenium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908050"/>
            <a:ext cx="41052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Thea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16338"/>
            <a:ext cx="41052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Traverse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76713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The Audience is on 2 sides of the actors.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This is really good for duologue, as the audience can really see the distance between characters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High levels and set need to be at either end of the stage.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Movements need to be big, as some audience members will not be able to see you very clearly.</a:t>
            </a:r>
            <a:endParaRPr lang="en-GB" sz="2000" dirty="0"/>
          </a:p>
          <a:p>
            <a:pPr eaLnBrk="1" hangingPunct="1"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This also works very well for asides and soliloquies as the audience are usually very close and naturally some are on your side (literally)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3188"/>
            <a:ext cx="43418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27488"/>
            <a:ext cx="43211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Thrust Stage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Apron extends into the audience on three sides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More intimate than a Proscenium Arch.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Because you will almost always have your back to one part of the audience you have to be constantly moving, so that all the audience see your acting.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You can use the closeness of the audience for asides or soliloquies. – this is great for doing Shakespeare!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>
                <a:solidFill>
                  <a:schemeClr val="accent2"/>
                </a:solidFill>
              </a:rPr>
              <a:t>Standing Upstage in the middle of the stage is known as the Power Position and is where the character with the highest status should be.</a:t>
            </a:r>
          </a:p>
        </p:txBody>
      </p:sp>
      <p:pic>
        <p:nvPicPr>
          <p:cNvPr id="18435" name="Picture 5" descr="th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7893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thru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42846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95963" y="1628775"/>
            <a:ext cx="23050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333300"/>
                </a:solidFill>
              </a:rPr>
              <a:t>X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333300"/>
                </a:solidFill>
              </a:rPr>
              <a:t>Power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Theatre in The Round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Theatre in the Round, is when the audience sit all around the stage.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The stage is not necessarily round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High levels need to be in the centre of the stage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As with Thrust Stage: Constantly moving and need to use voice well so that audience can hear you.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accent2"/>
                </a:solidFill>
              </a:rPr>
              <a:t>Your reaction to other actors is vital because half the audience won’t be able to see your face.</a:t>
            </a:r>
          </a:p>
        </p:txBody>
      </p:sp>
      <p:pic>
        <p:nvPicPr>
          <p:cNvPr id="19459" name="Picture 6" descr="arena"/>
          <p:cNvPicPr>
            <a:picLocks noChangeAspect="1" noChangeArrowheads="1"/>
          </p:cNvPicPr>
          <p:nvPr/>
        </p:nvPicPr>
        <p:blipFill>
          <a:blip r:embed="rId2"/>
          <a:srcRect t="14259"/>
          <a:stretch>
            <a:fillRect/>
          </a:stretch>
        </p:blipFill>
        <p:spPr bwMode="auto">
          <a:xfrm>
            <a:off x="4787900" y="908050"/>
            <a:ext cx="43561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lareve2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89363"/>
            <a:ext cx="43561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757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Tybalt line…</vt:lpstr>
      <vt:lpstr>PowerPoint Presentation</vt:lpstr>
      <vt:lpstr>Label your stage with the following</vt:lpstr>
      <vt:lpstr>PowerPoint Presentation</vt:lpstr>
      <vt:lpstr>There are many different types of theatre stage.</vt:lpstr>
      <vt:lpstr>Proscenium Arch/ End on</vt:lpstr>
      <vt:lpstr>Traverse Stage</vt:lpstr>
      <vt:lpstr>Thrust Stage</vt:lpstr>
      <vt:lpstr>Theatre in The Round</vt:lpstr>
      <vt:lpstr>Promenade Theatre</vt:lpstr>
      <vt:lpstr>Homework</vt:lpstr>
      <vt:lpstr>Applying this knowledge</vt:lpstr>
      <vt:lpstr>Characters at the Party</vt:lpstr>
      <vt:lpstr>Plenary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otley_h</cp:lastModifiedBy>
  <cp:revision>30</cp:revision>
  <dcterms:created xsi:type="dcterms:W3CDTF">2009-01-17T16:13:23Z</dcterms:created>
  <dcterms:modified xsi:type="dcterms:W3CDTF">2013-10-04T06:50:17Z</dcterms:modified>
</cp:coreProperties>
</file>