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63" r:id="rId4"/>
    <p:sldId id="257" r:id="rId5"/>
    <p:sldId id="259" r:id="rId6"/>
    <p:sldId id="260" r:id="rId7"/>
    <p:sldId id="262" r:id="rId8"/>
    <p:sldId id="264" r:id="rId9"/>
    <p:sldId id="267" r:id="rId10"/>
    <p:sldId id="265" r:id="rId11"/>
    <p:sldId id="268" r:id="rId12"/>
    <p:sldId id="269"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F8462-9B18-4BA0-BD07-16BD03F5D602}" type="datetimeFigureOut">
              <a:rPr lang="en-GB" smtClean="0"/>
              <a:t>17/04/2015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0C2D3C-4F08-4AF2-84BF-2BFA7C9C88EE}" type="slidenum">
              <a:rPr lang="en-GB" smtClean="0"/>
              <a:t>‹#›</a:t>
            </a:fld>
            <a:endParaRPr lang="en-GB"/>
          </a:p>
        </p:txBody>
      </p:sp>
    </p:spTree>
    <p:extLst>
      <p:ext uri="{BB962C8B-B14F-4D97-AF65-F5344CB8AC3E}">
        <p14:creationId xmlns:p14="http://schemas.microsoft.com/office/powerpoint/2010/main" val="353077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0C2D3C-4F08-4AF2-84BF-2BFA7C9C88EE}" type="slidenum">
              <a:rPr lang="en-GB" smtClean="0"/>
              <a:t>2</a:t>
            </a:fld>
            <a:endParaRPr lang="en-GB"/>
          </a:p>
        </p:txBody>
      </p:sp>
    </p:spTree>
    <p:extLst>
      <p:ext uri="{BB962C8B-B14F-4D97-AF65-F5344CB8AC3E}">
        <p14:creationId xmlns:p14="http://schemas.microsoft.com/office/powerpoint/2010/main" val="320939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AE3CD4-6A7D-4EB2-93EB-D61C435A290E}" type="datetimeFigureOut">
              <a:rPr lang="en-GB" smtClean="0"/>
              <a:t>17/04/2015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103012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3CD4-6A7D-4EB2-93EB-D61C435A290E}" type="datetimeFigureOut">
              <a:rPr lang="en-GB" smtClean="0"/>
              <a:t>17/04/2015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77556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3CD4-6A7D-4EB2-93EB-D61C435A290E}" type="datetimeFigureOut">
              <a:rPr lang="en-GB" smtClean="0"/>
              <a:t>17/04/2015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110879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3CD4-6A7D-4EB2-93EB-D61C435A290E}" type="datetimeFigureOut">
              <a:rPr lang="en-GB" smtClean="0"/>
              <a:t>17/04/2015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223834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E3CD4-6A7D-4EB2-93EB-D61C435A290E}" type="datetimeFigureOut">
              <a:rPr lang="en-GB" smtClean="0"/>
              <a:t>17/04/2015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258266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AE3CD4-6A7D-4EB2-93EB-D61C435A290E}" type="datetimeFigureOut">
              <a:rPr lang="en-GB" smtClean="0"/>
              <a:t>17/04/2015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325506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AE3CD4-6A7D-4EB2-93EB-D61C435A290E}" type="datetimeFigureOut">
              <a:rPr lang="en-GB" smtClean="0"/>
              <a:t>17/04/2015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83864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AE3CD4-6A7D-4EB2-93EB-D61C435A290E}" type="datetimeFigureOut">
              <a:rPr lang="en-GB" smtClean="0"/>
              <a:t>17/04/2015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427424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E3CD4-6A7D-4EB2-93EB-D61C435A290E}" type="datetimeFigureOut">
              <a:rPr lang="en-GB" smtClean="0"/>
              <a:t>17/04/2015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216860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E3CD4-6A7D-4EB2-93EB-D61C435A290E}" type="datetimeFigureOut">
              <a:rPr lang="en-GB" smtClean="0"/>
              <a:t>17/04/2015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88100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E3CD4-6A7D-4EB2-93EB-D61C435A290E}" type="datetimeFigureOut">
              <a:rPr lang="en-GB" smtClean="0"/>
              <a:t>17/04/2015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4A0E2-43A7-4691-8127-06B2775404F7}" type="slidenum">
              <a:rPr lang="en-GB" smtClean="0"/>
              <a:t>‹#›</a:t>
            </a:fld>
            <a:endParaRPr lang="en-GB"/>
          </a:p>
        </p:txBody>
      </p:sp>
    </p:spTree>
    <p:extLst>
      <p:ext uri="{BB962C8B-B14F-4D97-AF65-F5344CB8AC3E}">
        <p14:creationId xmlns:p14="http://schemas.microsoft.com/office/powerpoint/2010/main" val="344273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E3CD4-6A7D-4EB2-93EB-D61C435A290E}" type="datetimeFigureOut">
              <a:rPr lang="en-GB" smtClean="0"/>
              <a:t>17/04/2015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4A0E2-43A7-4691-8127-06B2775404F7}" type="slidenum">
              <a:rPr lang="en-GB" smtClean="0"/>
              <a:t>‹#›</a:t>
            </a:fld>
            <a:endParaRPr lang="en-GB"/>
          </a:p>
        </p:txBody>
      </p:sp>
    </p:spTree>
    <p:extLst>
      <p:ext uri="{BB962C8B-B14F-4D97-AF65-F5344CB8AC3E}">
        <p14:creationId xmlns:p14="http://schemas.microsoft.com/office/powerpoint/2010/main" val="185772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 I marked some answers</a:t>
            </a:r>
            <a:endParaRPr lang="en-GB" dirty="0"/>
          </a:p>
        </p:txBody>
      </p:sp>
      <p:sp>
        <p:nvSpPr>
          <p:cNvPr id="3" name="Subtitle 2"/>
          <p:cNvSpPr>
            <a:spLocks noGrp="1"/>
          </p:cNvSpPr>
          <p:nvPr>
            <p:ph type="subTitle" idx="1"/>
          </p:nvPr>
        </p:nvSpPr>
        <p:spPr/>
        <p:txBody>
          <a:bodyPr/>
          <a:lstStyle/>
          <a:p>
            <a:r>
              <a:rPr lang="en-GB" dirty="0" smtClean="0"/>
              <a:t>We might need some help...</a:t>
            </a:r>
            <a:endParaRPr lang="en-GB" dirty="0"/>
          </a:p>
        </p:txBody>
      </p:sp>
    </p:spTree>
    <p:extLst>
      <p:ext uri="{BB962C8B-B14F-4D97-AF65-F5344CB8AC3E}">
        <p14:creationId xmlns:p14="http://schemas.microsoft.com/office/powerpoint/2010/main" val="3224972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Christopher’s relationship/ attitude to (sum up in 3 or 4 words) -</a:t>
            </a:r>
          </a:p>
          <a:p>
            <a:endParaRPr lang="en-US" dirty="0" smtClean="0"/>
          </a:p>
          <a:p>
            <a:pPr marL="914400" lvl="1" indent="-514350">
              <a:buFont typeface="+mj-lt"/>
              <a:buAutoNum type="arabicPeriod"/>
            </a:pPr>
            <a:r>
              <a:rPr lang="en-US" dirty="0" smtClean="0"/>
              <a:t>Ed</a:t>
            </a:r>
          </a:p>
          <a:p>
            <a:pPr marL="914400" lvl="1" indent="-514350">
              <a:buFont typeface="+mj-lt"/>
              <a:buAutoNum type="arabicPeriod"/>
            </a:pPr>
            <a:r>
              <a:rPr lang="en-US" dirty="0" smtClean="0"/>
              <a:t>Siobhan</a:t>
            </a:r>
          </a:p>
          <a:p>
            <a:pPr marL="914400" lvl="1" indent="-514350">
              <a:buFont typeface="+mj-lt"/>
              <a:buAutoNum type="arabicPeriod"/>
            </a:pPr>
            <a:r>
              <a:rPr lang="en-US" dirty="0" smtClean="0"/>
              <a:t>His mother</a:t>
            </a:r>
          </a:p>
          <a:p>
            <a:pPr marL="914400" lvl="1" indent="-514350">
              <a:buFont typeface="+mj-lt"/>
              <a:buAutoNum type="arabicPeriod"/>
            </a:pPr>
            <a:r>
              <a:rPr lang="en-US" dirty="0" smtClean="0"/>
              <a:t>Roger</a:t>
            </a:r>
          </a:p>
          <a:p>
            <a:pPr marL="914400" lvl="1" indent="-514350">
              <a:buFont typeface="+mj-lt"/>
              <a:buAutoNum type="arabicPeriod"/>
            </a:pPr>
            <a:r>
              <a:rPr lang="en-US" dirty="0" err="1" smtClean="0"/>
              <a:t>Mrs</a:t>
            </a:r>
            <a:r>
              <a:rPr lang="en-US" dirty="0" smtClean="0"/>
              <a:t> Alexander</a:t>
            </a:r>
          </a:p>
          <a:p>
            <a:pPr marL="914400" lvl="1" indent="-514350">
              <a:buFont typeface="+mj-lt"/>
              <a:buAutoNum type="arabicPeriod"/>
            </a:pPr>
            <a:r>
              <a:rPr lang="en-US" dirty="0" smtClean="0"/>
              <a:t>The Policeman</a:t>
            </a:r>
          </a:p>
          <a:p>
            <a:pPr marL="914400" lvl="1" indent="-514350">
              <a:buFont typeface="+mj-lt"/>
              <a:buAutoNum type="arabicPeriod"/>
            </a:pPr>
            <a:r>
              <a:rPr lang="en-US" dirty="0" smtClean="0"/>
              <a:t>The Duty Sargent</a:t>
            </a:r>
          </a:p>
          <a:p>
            <a:pPr marL="914400" lvl="1" indent="-514350">
              <a:buFont typeface="+mj-lt"/>
              <a:buAutoNum type="arabicPeriod"/>
            </a:pPr>
            <a:endParaRPr lang="en-US" dirty="0"/>
          </a:p>
          <a:p>
            <a:pPr marL="400050" lvl="1" indent="0">
              <a:buNone/>
            </a:pPr>
            <a:r>
              <a:rPr lang="en-US" dirty="0" smtClean="0"/>
              <a:t>(If playing Ed; 1. Christopher, 2. Roger, 3. Judy)</a:t>
            </a:r>
          </a:p>
          <a:p>
            <a:pPr marL="400050" lvl="1" indent="0">
              <a:buNone/>
            </a:pPr>
            <a:endParaRPr lang="en-US" dirty="0"/>
          </a:p>
          <a:p>
            <a:pPr marL="400050" lvl="1" indent="0">
              <a:buNone/>
            </a:pPr>
            <a:r>
              <a:rPr lang="en-US" dirty="0" smtClean="0"/>
              <a:t>If you are writing about a different play, just list all the characters and briefly sum up </a:t>
            </a:r>
          </a:p>
          <a:p>
            <a:pPr marL="914400" lvl="1" indent="-514350">
              <a:buFont typeface="+mj-lt"/>
              <a:buAutoNum type="arabicPeriod"/>
            </a:pPr>
            <a:endParaRPr lang="en-US" dirty="0"/>
          </a:p>
        </p:txBody>
      </p:sp>
    </p:spTree>
    <p:extLst>
      <p:ext uri="{BB962C8B-B14F-4D97-AF65-F5344CB8AC3E}">
        <p14:creationId xmlns:p14="http://schemas.microsoft.com/office/powerpoint/2010/main" val="1289890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Gingerbread how you showed the relationship in 2 sections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417638"/>
            <a:ext cx="5143301" cy="5143301"/>
          </a:xfrm>
        </p:spPr>
      </p:pic>
      <p:cxnSp>
        <p:nvCxnSpPr>
          <p:cNvPr id="6" name="Straight Connector 5"/>
          <p:cNvCxnSpPr/>
          <p:nvPr/>
        </p:nvCxnSpPr>
        <p:spPr>
          <a:xfrm flipV="1">
            <a:off x="4499992" y="2204864"/>
            <a:ext cx="144016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940152" y="1700808"/>
            <a:ext cx="256135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chemeClr val="tx2">
                    <a:lumMod val="75000"/>
                  </a:schemeClr>
                </a:solidFill>
              </a:rPr>
              <a:t>by screaming the line aggressively</a:t>
            </a:r>
            <a:endParaRPr lang="en-GB" dirty="0">
              <a:solidFill>
                <a:schemeClr val="tx2">
                  <a:lumMod val="75000"/>
                </a:schemeClr>
              </a:solidFill>
            </a:endParaRPr>
          </a:p>
        </p:txBody>
      </p:sp>
      <p:sp>
        <p:nvSpPr>
          <p:cNvPr id="8" name="TextBox 7"/>
          <p:cNvSpPr txBox="1"/>
          <p:nvPr/>
        </p:nvSpPr>
        <p:spPr>
          <a:xfrm>
            <a:off x="313184" y="1543725"/>
            <a:ext cx="2314600" cy="1754326"/>
          </a:xfrm>
          <a:prstGeom prst="rect">
            <a:avLst/>
          </a:prstGeom>
          <a:noFill/>
        </p:spPr>
        <p:txBody>
          <a:bodyPr wrap="square" rtlCol="0">
            <a:spAutoFit/>
          </a:bodyPr>
          <a:lstStyle/>
          <a:p>
            <a:r>
              <a:rPr lang="en-US" dirty="0">
                <a:solidFill>
                  <a:schemeClr val="tx2">
                    <a:lumMod val="75000"/>
                  </a:schemeClr>
                </a:solidFill>
              </a:rPr>
              <a:t>On the line “You stupid belching prick” showed Frank hates his mother in Law (although won’t say it </a:t>
            </a:r>
            <a:r>
              <a:rPr lang="en-US" dirty="0" err="1">
                <a:solidFill>
                  <a:schemeClr val="tx2">
                    <a:lumMod val="75000"/>
                  </a:schemeClr>
                </a:solidFill>
              </a:rPr>
              <a:t>outloud</a:t>
            </a:r>
            <a:r>
              <a:rPr lang="en-US" dirty="0" smtClean="0">
                <a:solidFill>
                  <a:schemeClr val="tx2">
                    <a:lumMod val="75000"/>
                  </a:schemeClr>
                </a:solidFill>
              </a:rPr>
              <a:t>)...</a:t>
            </a:r>
            <a:endParaRPr lang="en-GB" dirty="0">
              <a:solidFill>
                <a:schemeClr val="tx2">
                  <a:lumMod val="75000"/>
                </a:schemeClr>
              </a:solidFill>
            </a:endParaRPr>
          </a:p>
        </p:txBody>
      </p:sp>
      <p:cxnSp>
        <p:nvCxnSpPr>
          <p:cNvPr id="9" name="Straight Connector 8"/>
          <p:cNvCxnSpPr/>
          <p:nvPr/>
        </p:nvCxnSpPr>
        <p:spPr>
          <a:xfrm flipV="1">
            <a:off x="4523787" y="5589240"/>
            <a:ext cx="144016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963947" y="4149414"/>
            <a:ext cx="2561357"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chemeClr val="tx2">
                    <a:lumMod val="75000"/>
                  </a:schemeClr>
                </a:solidFill>
              </a:rPr>
              <a:t>Jumped onto the table</a:t>
            </a:r>
          </a:p>
          <a:p>
            <a:endParaRPr lang="en-US" dirty="0">
              <a:solidFill>
                <a:schemeClr val="tx2">
                  <a:lumMod val="75000"/>
                </a:schemeClr>
              </a:solidFill>
            </a:endParaRPr>
          </a:p>
          <a:p>
            <a:r>
              <a:rPr lang="en-US" dirty="0" smtClean="0">
                <a:solidFill>
                  <a:schemeClr val="tx2">
                    <a:lumMod val="75000"/>
                  </a:schemeClr>
                </a:solidFill>
              </a:rPr>
              <a:t>Mimed a aggressive, direct and hard kick at her head</a:t>
            </a:r>
            <a:endParaRPr lang="en-GB" dirty="0">
              <a:solidFill>
                <a:schemeClr val="tx2">
                  <a:lumMod val="75000"/>
                </a:schemeClr>
              </a:solidFill>
            </a:endParaRPr>
          </a:p>
        </p:txBody>
      </p:sp>
      <p:cxnSp>
        <p:nvCxnSpPr>
          <p:cNvPr id="11" name="Straight Connector 10"/>
          <p:cNvCxnSpPr/>
          <p:nvPr/>
        </p:nvCxnSpPr>
        <p:spPr>
          <a:xfrm flipV="1">
            <a:off x="2987824" y="2502358"/>
            <a:ext cx="1296144" cy="95466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176662" y="2983187"/>
            <a:ext cx="1763787"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chemeClr val="tx2">
                    <a:lumMod val="75000"/>
                  </a:schemeClr>
                </a:solidFill>
              </a:rPr>
              <a:t>Crazed wide eyes, screwed up face and head shaking with tension</a:t>
            </a:r>
            <a:endParaRPr lang="en-GB" dirty="0">
              <a:solidFill>
                <a:schemeClr val="tx2">
                  <a:lumMod val="75000"/>
                </a:schemeClr>
              </a:solidFill>
            </a:endParaRPr>
          </a:p>
        </p:txBody>
      </p:sp>
      <p:sp>
        <p:nvSpPr>
          <p:cNvPr id="14" name="TextBox 13"/>
          <p:cNvSpPr txBox="1"/>
          <p:nvPr/>
        </p:nvSpPr>
        <p:spPr>
          <a:xfrm>
            <a:off x="54669" y="3424138"/>
            <a:ext cx="2098576" cy="1754326"/>
          </a:xfrm>
          <a:prstGeom prst="rect">
            <a:avLst/>
          </a:prstGeom>
          <a:noFill/>
        </p:spPr>
        <p:txBody>
          <a:bodyPr wrap="square" rtlCol="0">
            <a:spAutoFit/>
          </a:bodyPr>
          <a:lstStyle/>
          <a:p>
            <a:r>
              <a:rPr lang="en-US" dirty="0" smtClean="0">
                <a:solidFill>
                  <a:srgbClr val="FF0000"/>
                </a:solidFill>
              </a:rPr>
              <a:t>On the line “I wish they were dead” showed Frank genuinely as no care for his mother in law and wife</a:t>
            </a:r>
            <a:endParaRPr lang="en-GB" dirty="0">
              <a:solidFill>
                <a:srgbClr val="FF0000"/>
              </a:solidFill>
            </a:endParaRPr>
          </a:p>
        </p:txBody>
      </p:sp>
      <p:cxnSp>
        <p:nvCxnSpPr>
          <p:cNvPr id="15" name="Straight Connector 14"/>
          <p:cNvCxnSpPr/>
          <p:nvPr/>
        </p:nvCxnSpPr>
        <p:spPr>
          <a:xfrm>
            <a:off x="4449688" y="2502358"/>
            <a:ext cx="1605880" cy="562336"/>
          </a:xfrm>
          <a:prstGeom prst="line">
            <a:avLst/>
          </a:prstGeom>
        </p:spPr>
        <p:style>
          <a:lnRef idx="2">
            <a:schemeClr val="accent2"/>
          </a:lnRef>
          <a:fillRef idx="1">
            <a:schemeClr val="lt1"/>
          </a:fillRef>
          <a:effectRef idx="0">
            <a:schemeClr val="accent2"/>
          </a:effectRef>
          <a:fontRef idx="minor">
            <a:schemeClr val="dk1"/>
          </a:fontRef>
        </p:style>
      </p:cxnSp>
      <p:sp>
        <p:nvSpPr>
          <p:cNvPr id="16" name="TextBox 15"/>
          <p:cNvSpPr txBox="1"/>
          <p:nvPr/>
        </p:nvSpPr>
        <p:spPr>
          <a:xfrm>
            <a:off x="6055568" y="2560638"/>
            <a:ext cx="2561357"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FF0000"/>
                </a:solidFill>
              </a:rPr>
              <a:t>Voice calm and genuine, pause between they and dead- emphasized word dead by annunciating the hard d sounds</a:t>
            </a:r>
            <a:endParaRPr lang="en-GB" dirty="0">
              <a:solidFill>
                <a:srgbClr val="FF0000"/>
              </a:solidFill>
            </a:endParaRPr>
          </a:p>
        </p:txBody>
      </p:sp>
      <p:cxnSp>
        <p:nvCxnSpPr>
          <p:cNvPr id="18" name="Straight Connector 17"/>
          <p:cNvCxnSpPr/>
          <p:nvPr/>
        </p:nvCxnSpPr>
        <p:spPr>
          <a:xfrm flipV="1">
            <a:off x="3568188" y="4138471"/>
            <a:ext cx="1113259" cy="1071227"/>
          </a:xfrm>
          <a:prstGeom prst="line">
            <a:avLst/>
          </a:prstGeom>
        </p:spPr>
        <p:style>
          <a:lnRef idx="2">
            <a:schemeClr val="accent2"/>
          </a:lnRef>
          <a:fillRef idx="1">
            <a:schemeClr val="lt1"/>
          </a:fillRef>
          <a:effectRef idx="0">
            <a:schemeClr val="accent2"/>
          </a:effectRef>
          <a:fontRef idx="minor">
            <a:schemeClr val="dk1"/>
          </a:fontRef>
        </p:style>
      </p:cxnSp>
      <p:sp>
        <p:nvSpPr>
          <p:cNvPr id="19" name="TextBox 18"/>
          <p:cNvSpPr txBox="1"/>
          <p:nvPr/>
        </p:nvSpPr>
        <p:spPr>
          <a:xfrm>
            <a:off x="1103957" y="5209698"/>
            <a:ext cx="2561357"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rgbClr val="FF0000"/>
                </a:solidFill>
              </a:rPr>
              <a:t>Hands tightly clasped together as if praying for it to be true</a:t>
            </a:r>
            <a:endParaRPr lang="en-GB" dirty="0">
              <a:solidFill>
                <a:srgbClr val="FF0000"/>
              </a:solidFill>
            </a:endParaRPr>
          </a:p>
        </p:txBody>
      </p:sp>
      <p:sp>
        <p:nvSpPr>
          <p:cNvPr id="24" name="TextBox 23"/>
          <p:cNvSpPr txBox="1"/>
          <p:nvPr/>
        </p:nvSpPr>
        <p:spPr>
          <a:xfrm>
            <a:off x="5004048" y="5949280"/>
            <a:ext cx="3960440" cy="923330"/>
          </a:xfrm>
          <a:prstGeom prst="rect">
            <a:avLst/>
          </a:prstGeom>
          <a:noFill/>
        </p:spPr>
        <p:txBody>
          <a:bodyPr wrap="square" rtlCol="0">
            <a:spAutoFit/>
          </a:bodyPr>
          <a:lstStyle/>
          <a:p>
            <a:r>
              <a:rPr lang="en-US" dirty="0" smtClean="0"/>
              <a:t>Complete this for 2 or 3 lines in the section. You have 15/20 minutes depending on how the lesson is going</a:t>
            </a:r>
            <a:endParaRPr lang="en-GB" dirty="0"/>
          </a:p>
        </p:txBody>
      </p:sp>
    </p:spTree>
    <p:extLst>
      <p:ext uri="{BB962C8B-B14F-4D97-AF65-F5344CB8AC3E}">
        <p14:creationId xmlns:p14="http://schemas.microsoft.com/office/powerpoint/2010/main" val="229840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80">
                                          <p:stCondLst>
                                            <p:cond delay="0"/>
                                          </p:stCondLst>
                                        </p:cTn>
                                        <p:tgtEl>
                                          <p:spTgt spid="6"/>
                                        </p:tgtEl>
                                      </p:cBhvr>
                                    </p:animEffect>
                                    <p:anim calcmode="lin" valueType="num">
                                      <p:cBhvr>
                                        <p:cTn id="2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7" dur="26">
                                          <p:stCondLst>
                                            <p:cond delay="650"/>
                                          </p:stCondLst>
                                        </p:cTn>
                                        <p:tgtEl>
                                          <p:spTgt spid="6"/>
                                        </p:tgtEl>
                                      </p:cBhvr>
                                      <p:to x="100000" y="60000"/>
                                    </p:animScale>
                                    <p:animScale>
                                      <p:cBhvr>
                                        <p:cTn id="28" dur="166" decel="50000">
                                          <p:stCondLst>
                                            <p:cond delay="676"/>
                                          </p:stCondLst>
                                        </p:cTn>
                                        <p:tgtEl>
                                          <p:spTgt spid="6"/>
                                        </p:tgtEl>
                                      </p:cBhvr>
                                      <p:to x="100000" y="100000"/>
                                    </p:animScale>
                                    <p:animScale>
                                      <p:cBhvr>
                                        <p:cTn id="29" dur="26">
                                          <p:stCondLst>
                                            <p:cond delay="1312"/>
                                          </p:stCondLst>
                                        </p:cTn>
                                        <p:tgtEl>
                                          <p:spTgt spid="6"/>
                                        </p:tgtEl>
                                      </p:cBhvr>
                                      <p:to x="100000" y="80000"/>
                                    </p:animScale>
                                    <p:animScale>
                                      <p:cBhvr>
                                        <p:cTn id="30" dur="166" decel="50000">
                                          <p:stCondLst>
                                            <p:cond delay="1338"/>
                                          </p:stCondLst>
                                        </p:cTn>
                                        <p:tgtEl>
                                          <p:spTgt spid="6"/>
                                        </p:tgtEl>
                                      </p:cBhvr>
                                      <p:to x="100000" y="100000"/>
                                    </p:animScale>
                                    <p:animScale>
                                      <p:cBhvr>
                                        <p:cTn id="31" dur="26">
                                          <p:stCondLst>
                                            <p:cond delay="1642"/>
                                          </p:stCondLst>
                                        </p:cTn>
                                        <p:tgtEl>
                                          <p:spTgt spid="6"/>
                                        </p:tgtEl>
                                      </p:cBhvr>
                                      <p:to x="100000" y="90000"/>
                                    </p:animScale>
                                    <p:animScale>
                                      <p:cBhvr>
                                        <p:cTn id="32" dur="166" decel="50000">
                                          <p:stCondLst>
                                            <p:cond delay="1668"/>
                                          </p:stCondLst>
                                        </p:cTn>
                                        <p:tgtEl>
                                          <p:spTgt spid="6"/>
                                        </p:tgtEl>
                                      </p:cBhvr>
                                      <p:to x="100000" y="100000"/>
                                    </p:animScale>
                                    <p:animScale>
                                      <p:cBhvr>
                                        <p:cTn id="33" dur="26">
                                          <p:stCondLst>
                                            <p:cond delay="1808"/>
                                          </p:stCondLst>
                                        </p:cTn>
                                        <p:tgtEl>
                                          <p:spTgt spid="6"/>
                                        </p:tgtEl>
                                      </p:cBhvr>
                                      <p:to x="100000" y="95000"/>
                                    </p:animScale>
                                    <p:animScale>
                                      <p:cBhvr>
                                        <p:cTn id="34" dur="166" decel="50000">
                                          <p:stCondLst>
                                            <p:cond delay="1834"/>
                                          </p:stCondLst>
                                        </p:cTn>
                                        <p:tgtEl>
                                          <p:spTgt spid="6"/>
                                        </p:tgtEl>
                                      </p:cBhvr>
                                      <p:to x="100000" y="100000"/>
                                    </p:animScale>
                                  </p:childTnLst>
                                </p:cTn>
                              </p:par>
                              <p:par>
                                <p:cTn id="35" presetID="26"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80">
                                          <p:stCondLst>
                                            <p:cond delay="0"/>
                                          </p:stCondLst>
                                        </p:cTn>
                                        <p:tgtEl>
                                          <p:spTgt spid="7"/>
                                        </p:tgtEl>
                                      </p:cBhvr>
                                    </p:animEffect>
                                    <p:anim calcmode="lin" valueType="num">
                                      <p:cBhvr>
                                        <p:cTn id="3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3" dur="26">
                                          <p:stCondLst>
                                            <p:cond delay="650"/>
                                          </p:stCondLst>
                                        </p:cTn>
                                        <p:tgtEl>
                                          <p:spTgt spid="7"/>
                                        </p:tgtEl>
                                      </p:cBhvr>
                                      <p:to x="100000" y="60000"/>
                                    </p:animScale>
                                    <p:animScale>
                                      <p:cBhvr>
                                        <p:cTn id="44" dur="166" decel="50000">
                                          <p:stCondLst>
                                            <p:cond delay="676"/>
                                          </p:stCondLst>
                                        </p:cTn>
                                        <p:tgtEl>
                                          <p:spTgt spid="7"/>
                                        </p:tgtEl>
                                      </p:cBhvr>
                                      <p:to x="100000" y="100000"/>
                                    </p:animScale>
                                    <p:animScale>
                                      <p:cBhvr>
                                        <p:cTn id="45" dur="26">
                                          <p:stCondLst>
                                            <p:cond delay="1312"/>
                                          </p:stCondLst>
                                        </p:cTn>
                                        <p:tgtEl>
                                          <p:spTgt spid="7"/>
                                        </p:tgtEl>
                                      </p:cBhvr>
                                      <p:to x="100000" y="80000"/>
                                    </p:animScale>
                                    <p:animScale>
                                      <p:cBhvr>
                                        <p:cTn id="46" dur="166" decel="50000">
                                          <p:stCondLst>
                                            <p:cond delay="1338"/>
                                          </p:stCondLst>
                                        </p:cTn>
                                        <p:tgtEl>
                                          <p:spTgt spid="7"/>
                                        </p:tgtEl>
                                      </p:cBhvr>
                                      <p:to x="100000" y="100000"/>
                                    </p:animScale>
                                    <p:animScale>
                                      <p:cBhvr>
                                        <p:cTn id="47" dur="26">
                                          <p:stCondLst>
                                            <p:cond delay="1642"/>
                                          </p:stCondLst>
                                        </p:cTn>
                                        <p:tgtEl>
                                          <p:spTgt spid="7"/>
                                        </p:tgtEl>
                                      </p:cBhvr>
                                      <p:to x="100000" y="90000"/>
                                    </p:animScale>
                                    <p:animScale>
                                      <p:cBhvr>
                                        <p:cTn id="48" dur="166" decel="50000">
                                          <p:stCondLst>
                                            <p:cond delay="1668"/>
                                          </p:stCondLst>
                                        </p:cTn>
                                        <p:tgtEl>
                                          <p:spTgt spid="7"/>
                                        </p:tgtEl>
                                      </p:cBhvr>
                                      <p:to x="100000" y="100000"/>
                                    </p:animScale>
                                    <p:animScale>
                                      <p:cBhvr>
                                        <p:cTn id="49" dur="26">
                                          <p:stCondLst>
                                            <p:cond delay="1808"/>
                                          </p:stCondLst>
                                        </p:cTn>
                                        <p:tgtEl>
                                          <p:spTgt spid="7"/>
                                        </p:tgtEl>
                                      </p:cBhvr>
                                      <p:to x="100000" y="95000"/>
                                    </p:animScale>
                                    <p:animScale>
                                      <p:cBhvr>
                                        <p:cTn id="50" dur="166" decel="50000">
                                          <p:stCondLst>
                                            <p:cond delay="1834"/>
                                          </p:stCondLst>
                                        </p:cTn>
                                        <p:tgtEl>
                                          <p:spTgt spid="7"/>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580">
                                          <p:stCondLst>
                                            <p:cond delay="0"/>
                                          </p:stCondLst>
                                        </p:cTn>
                                        <p:tgtEl>
                                          <p:spTgt spid="12"/>
                                        </p:tgtEl>
                                      </p:cBhvr>
                                    </p:animEffect>
                                    <p:anim calcmode="lin" valueType="num">
                                      <p:cBhvr>
                                        <p:cTn id="5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1" dur="26">
                                          <p:stCondLst>
                                            <p:cond delay="650"/>
                                          </p:stCondLst>
                                        </p:cTn>
                                        <p:tgtEl>
                                          <p:spTgt spid="12"/>
                                        </p:tgtEl>
                                      </p:cBhvr>
                                      <p:to x="100000" y="60000"/>
                                    </p:animScale>
                                    <p:animScale>
                                      <p:cBhvr>
                                        <p:cTn id="62" dur="166" decel="50000">
                                          <p:stCondLst>
                                            <p:cond delay="676"/>
                                          </p:stCondLst>
                                        </p:cTn>
                                        <p:tgtEl>
                                          <p:spTgt spid="12"/>
                                        </p:tgtEl>
                                      </p:cBhvr>
                                      <p:to x="100000" y="100000"/>
                                    </p:animScale>
                                    <p:animScale>
                                      <p:cBhvr>
                                        <p:cTn id="63" dur="26">
                                          <p:stCondLst>
                                            <p:cond delay="1312"/>
                                          </p:stCondLst>
                                        </p:cTn>
                                        <p:tgtEl>
                                          <p:spTgt spid="12"/>
                                        </p:tgtEl>
                                      </p:cBhvr>
                                      <p:to x="100000" y="80000"/>
                                    </p:animScale>
                                    <p:animScale>
                                      <p:cBhvr>
                                        <p:cTn id="64" dur="166" decel="50000">
                                          <p:stCondLst>
                                            <p:cond delay="1338"/>
                                          </p:stCondLst>
                                        </p:cTn>
                                        <p:tgtEl>
                                          <p:spTgt spid="12"/>
                                        </p:tgtEl>
                                      </p:cBhvr>
                                      <p:to x="100000" y="100000"/>
                                    </p:animScale>
                                    <p:animScale>
                                      <p:cBhvr>
                                        <p:cTn id="65" dur="26">
                                          <p:stCondLst>
                                            <p:cond delay="1642"/>
                                          </p:stCondLst>
                                        </p:cTn>
                                        <p:tgtEl>
                                          <p:spTgt spid="12"/>
                                        </p:tgtEl>
                                      </p:cBhvr>
                                      <p:to x="100000" y="90000"/>
                                    </p:animScale>
                                    <p:animScale>
                                      <p:cBhvr>
                                        <p:cTn id="66" dur="166" decel="50000">
                                          <p:stCondLst>
                                            <p:cond delay="1668"/>
                                          </p:stCondLst>
                                        </p:cTn>
                                        <p:tgtEl>
                                          <p:spTgt spid="12"/>
                                        </p:tgtEl>
                                      </p:cBhvr>
                                      <p:to x="100000" y="100000"/>
                                    </p:animScale>
                                    <p:animScale>
                                      <p:cBhvr>
                                        <p:cTn id="67" dur="26">
                                          <p:stCondLst>
                                            <p:cond delay="1808"/>
                                          </p:stCondLst>
                                        </p:cTn>
                                        <p:tgtEl>
                                          <p:spTgt spid="12"/>
                                        </p:tgtEl>
                                      </p:cBhvr>
                                      <p:to x="100000" y="95000"/>
                                    </p:animScale>
                                    <p:animScale>
                                      <p:cBhvr>
                                        <p:cTn id="68" dur="166" decel="50000">
                                          <p:stCondLst>
                                            <p:cond delay="1834"/>
                                          </p:stCondLst>
                                        </p:cTn>
                                        <p:tgtEl>
                                          <p:spTgt spid="12"/>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80">
                                          <p:stCondLst>
                                            <p:cond delay="0"/>
                                          </p:stCondLst>
                                        </p:cTn>
                                        <p:tgtEl>
                                          <p:spTgt spid="11"/>
                                        </p:tgtEl>
                                      </p:cBhvr>
                                    </p:animEffect>
                                    <p:anim calcmode="lin" valueType="num">
                                      <p:cBhvr>
                                        <p:cTn id="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7" dur="26">
                                          <p:stCondLst>
                                            <p:cond delay="650"/>
                                          </p:stCondLst>
                                        </p:cTn>
                                        <p:tgtEl>
                                          <p:spTgt spid="11"/>
                                        </p:tgtEl>
                                      </p:cBhvr>
                                      <p:to x="100000" y="60000"/>
                                    </p:animScale>
                                    <p:animScale>
                                      <p:cBhvr>
                                        <p:cTn id="78" dur="166" decel="50000">
                                          <p:stCondLst>
                                            <p:cond delay="676"/>
                                          </p:stCondLst>
                                        </p:cTn>
                                        <p:tgtEl>
                                          <p:spTgt spid="11"/>
                                        </p:tgtEl>
                                      </p:cBhvr>
                                      <p:to x="100000" y="100000"/>
                                    </p:animScale>
                                    <p:animScale>
                                      <p:cBhvr>
                                        <p:cTn id="79" dur="26">
                                          <p:stCondLst>
                                            <p:cond delay="1312"/>
                                          </p:stCondLst>
                                        </p:cTn>
                                        <p:tgtEl>
                                          <p:spTgt spid="11"/>
                                        </p:tgtEl>
                                      </p:cBhvr>
                                      <p:to x="100000" y="80000"/>
                                    </p:animScale>
                                    <p:animScale>
                                      <p:cBhvr>
                                        <p:cTn id="80" dur="166" decel="50000">
                                          <p:stCondLst>
                                            <p:cond delay="1338"/>
                                          </p:stCondLst>
                                        </p:cTn>
                                        <p:tgtEl>
                                          <p:spTgt spid="11"/>
                                        </p:tgtEl>
                                      </p:cBhvr>
                                      <p:to x="100000" y="100000"/>
                                    </p:animScale>
                                    <p:animScale>
                                      <p:cBhvr>
                                        <p:cTn id="81" dur="26">
                                          <p:stCondLst>
                                            <p:cond delay="1642"/>
                                          </p:stCondLst>
                                        </p:cTn>
                                        <p:tgtEl>
                                          <p:spTgt spid="11"/>
                                        </p:tgtEl>
                                      </p:cBhvr>
                                      <p:to x="100000" y="90000"/>
                                    </p:animScale>
                                    <p:animScale>
                                      <p:cBhvr>
                                        <p:cTn id="82" dur="166" decel="50000">
                                          <p:stCondLst>
                                            <p:cond delay="1668"/>
                                          </p:stCondLst>
                                        </p:cTn>
                                        <p:tgtEl>
                                          <p:spTgt spid="11"/>
                                        </p:tgtEl>
                                      </p:cBhvr>
                                      <p:to x="100000" y="100000"/>
                                    </p:animScale>
                                    <p:animScale>
                                      <p:cBhvr>
                                        <p:cTn id="83" dur="26">
                                          <p:stCondLst>
                                            <p:cond delay="1808"/>
                                          </p:stCondLst>
                                        </p:cTn>
                                        <p:tgtEl>
                                          <p:spTgt spid="11"/>
                                        </p:tgtEl>
                                      </p:cBhvr>
                                      <p:to x="100000" y="95000"/>
                                    </p:animScale>
                                    <p:animScale>
                                      <p:cBhvr>
                                        <p:cTn id="84" dur="166" decel="50000">
                                          <p:stCondLst>
                                            <p:cond delay="1834"/>
                                          </p:stCondLst>
                                        </p:cTn>
                                        <p:tgtEl>
                                          <p:spTgt spid="11"/>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wipe(down)">
                                      <p:cBhvr>
                                        <p:cTn id="89" dur="580">
                                          <p:stCondLst>
                                            <p:cond delay="0"/>
                                          </p:stCondLst>
                                        </p:cTn>
                                        <p:tgtEl>
                                          <p:spTgt spid="10"/>
                                        </p:tgtEl>
                                      </p:cBhvr>
                                    </p:animEffect>
                                    <p:anim calcmode="lin" valueType="num">
                                      <p:cBhvr>
                                        <p:cTn id="9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5" dur="26">
                                          <p:stCondLst>
                                            <p:cond delay="650"/>
                                          </p:stCondLst>
                                        </p:cTn>
                                        <p:tgtEl>
                                          <p:spTgt spid="10"/>
                                        </p:tgtEl>
                                      </p:cBhvr>
                                      <p:to x="100000" y="60000"/>
                                    </p:animScale>
                                    <p:animScale>
                                      <p:cBhvr>
                                        <p:cTn id="96" dur="166" decel="50000">
                                          <p:stCondLst>
                                            <p:cond delay="676"/>
                                          </p:stCondLst>
                                        </p:cTn>
                                        <p:tgtEl>
                                          <p:spTgt spid="10"/>
                                        </p:tgtEl>
                                      </p:cBhvr>
                                      <p:to x="100000" y="100000"/>
                                    </p:animScale>
                                    <p:animScale>
                                      <p:cBhvr>
                                        <p:cTn id="97" dur="26">
                                          <p:stCondLst>
                                            <p:cond delay="1312"/>
                                          </p:stCondLst>
                                        </p:cTn>
                                        <p:tgtEl>
                                          <p:spTgt spid="10"/>
                                        </p:tgtEl>
                                      </p:cBhvr>
                                      <p:to x="100000" y="80000"/>
                                    </p:animScale>
                                    <p:animScale>
                                      <p:cBhvr>
                                        <p:cTn id="98" dur="166" decel="50000">
                                          <p:stCondLst>
                                            <p:cond delay="1338"/>
                                          </p:stCondLst>
                                        </p:cTn>
                                        <p:tgtEl>
                                          <p:spTgt spid="10"/>
                                        </p:tgtEl>
                                      </p:cBhvr>
                                      <p:to x="100000" y="100000"/>
                                    </p:animScale>
                                    <p:animScale>
                                      <p:cBhvr>
                                        <p:cTn id="99" dur="26">
                                          <p:stCondLst>
                                            <p:cond delay="1642"/>
                                          </p:stCondLst>
                                        </p:cTn>
                                        <p:tgtEl>
                                          <p:spTgt spid="10"/>
                                        </p:tgtEl>
                                      </p:cBhvr>
                                      <p:to x="100000" y="90000"/>
                                    </p:animScale>
                                    <p:animScale>
                                      <p:cBhvr>
                                        <p:cTn id="100" dur="166" decel="50000">
                                          <p:stCondLst>
                                            <p:cond delay="1668"/>
                                          </p:stCondLst>
                                        </p:cTn>
                                        <p:tgtEl>
                                          <p:spTgt spid="10"/>
                                        </p:tgtEl>
                                      </p:cBhvr>
                                      <p:to x="100000" y="100000"/>
                                    </p:animScale>
                                    <p:animScale>
                                      <p:cBhvr>
                                        <p:cTn id="101" dur="26">
                                          <p:stCondLst>
                                            <p:cond delay="1808"/>
                                          </p:stCondLst>
                                        </p:cTn>
                                        <p:tgtEl>
                                          <p:spTgt spid="10"/>
                                        </p:tgtEl>
                                      </p:cBhvr>
                                      <p:to x="100000" y="95000"/>
                                    </p:animScale>
                                    <p:animScale>
                                      <p:cBhvr>
                                        <p:cTn id="102" dur="166" decel="50000">
                                          <p:stCondLst>
                                            <p:cond delay="1834"/>
                                          </p:stCondLst>
                                        </p:cTn>
                                        <p:tgtEl>
                                          <p:spTgt spid="10"/>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down)">
                                      <p:cBhvr>
                                        <p:cTn id="105" dur="580">
                                          <p:stCondLst>
                                            <p:cond delay="0"/>
                                          </p:stCondLst>
                                        </p:cTn>
                                        <p:tgtEl>
                                          <p:spTgt spid="9"/>
                                        </p:tgtEl>
                                      </p:cBhvr>
                                    </p:animEffect>
                                    <p:anim calcmode="lin" valueType="num">
                                      <p:cBhvr>
                                        <p:cTn id="10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1" dur="26">
                                          <p:stCondLst>
                                            <p:cond delay="650"/>
                                          </p:stCondLst>
                                        </p:cTn>
                                        <p:tgtEl>
                                          <p:spTgt spid="9"/>
                                        </p:tgtEl>
                                      </p:cBhvr>
                                      <p:to x="100000" y="60000"/>
                                    </p:animScale>
                                    <p:animScale>
                                      <p:cBhvr>
                                        <p:cTn id="112" dur="166" decel="50000">
                                          <p:stCondLst>
                                            <p:cond delay="676"/>
                                          </p:stCondLst>
                                        </p:cTn>
                                        <p:tgtEl>
                                          <p:spTgt spid="9"/>
                                        </p:tgtEl>
                                      </p:cBhvr>
                                      <p:to x="100000" y="100000"/>
                                    </p:animScale>
                                    <p:animScale>
                                      <p:cBhvr>
                                        <p:cTn id="113" dur="26">
                                          <p:stCondLst>
                                            <p:cond delay="1312"/>
                                          </p:stCondLst>
                                        </p:cTn>
                                        <p:tgtEl>
                                          <p:spTgt spid="9"/>
                                        </p:tgtEl>
                                      </p:cBhvr>
                                      <p:to x="100000" y="80000"/>
                                    </p:animScale>
                                    <p:animScale>
                                      <p:cBhvr>
                                        <p:cTn id="114" dur="166" decel="50000">
                                          <p:stCondLst>
                                            <p:cond delay="1338"/>
                                          </p:stCondLst>
                                        </p:cTn>
                                        <p:tgtEl>
                                          <p:spTgt spid="9"/>
                                        </p:tgtEl>
                                      </p:cBhvr>
                                      <p:to x="100000" y="100000"/>
                                    </p:animScale>
                                    <p:animScale>
                                      <p:cBhvr>
                                        <p:cTn id="115" dur="26">
                                          <p:stCondLst>
                                            <p:cond delay="1642"/>
                                          </p:stCondLst>
                                        </p:cTn>
                                        <p:tgtEl>
                                          <p:spTgt spid="9"/>
                                        </p:tgtEl>
                                      </p:cBhvr>
                                      <p:to x="100000" y="90000"/>
                                    </p:animScale>
                                    <p:animScale>
                                      <p:cBhvr>
                                        <p:cTn id="116" dur="166" decel="50000">
                                          <p:stCondLst>
                                            <p:cond delay="1668"/>
                                          </p:stCondLst>
                                        </p:cTn>
                                        <p:tgtEl>
                                          <p:spTgt spid="9"/>
                                        </p:tgtEl>
                                      </p:cBhvr>
                                      <p:to x="100000" y="100000"/>
                                    </p:animScale>
                                    <p:animScale>
                                      <p:cBhvr>
                                        <p:cTn id="117" dur="26">
                                          <p:stCondLst>
                                            <p:cond delay="1808"/>
                                          </p:stCondLst>
                                        </p:cTn>
                                        <p:tgtEl>
                                          <p:spTgt spid="9"/>
                                        </p:tgtEl>
                                      </p:cBhvr>
                                      <p:to x="100000" y="95000"/>
                                    </p:animScale>
                                    <p:animScale>
                                      <p:cBhvr>
                                        <p:cTn id="118" dur="166" decel="50000">
                                          <p:stCondLst>
                                            <p:cond delay="1834"/>
                                          </p:stCondLst>
                                        </p:cTn>
                                        <p:tgtEl>
                                          <p:spTgt spid="9"/>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14"/>
                                        </p:tgtEl>
                                        <p:attrNameLst>
                                          <p:attrName>style.visibility</p:attrName>
                                        </p:attrNameLst>
                                      </p:cBhvr>
                                      <p:to>
                                        <p:strVal val="visible"/>
                                      </p:to>
                                    </p:set>
                                    <p:anim calcmode="lin" valueType="num">
                                      <p:cBhvr>
                                        <p:cTn id="123" dur="1000" fill="hold"/>
                                        <p:tgtEl>
                                          <p:spTgt spid="14"/>
                                        </p:tgtEl>
                                        <p:attrNameLst>
                                          <p:attrName>ppt_w</p:attrName>
                                        </p:attrNameLst>
                                      </p:cBhvr>
                                      <p:tavLst>
                                        <p:tav tm="0">
                                          <p:val>
                                            <p:fltVal val="0"/>
                                          </p:val>
                                        </p:tav>
                                        <p:tav tm="100000">
                                          <p:val>
                                            <p:strVal val="#ppt_w"/>
                                          </p:val>
                                        </p:tav>
                                      </p:tavLst>
                                    </p:anim>
                                    <p:anim calcmode="lin" valueType="num">
                                      <p:cBhvr>
                                        <p:cTn id="124" dur="1000" fill="hold"/>
                                        <p:tgtEl>
                                          <p:spTgt spid="14"/>
                                        </p:tgtEl>
                                        <p:attrNameLst>
                                          <p:attrName>ppt_h</p:attrName>
                                        </p:attrNameLst>
                                      </p:cBhvr>
                                      <p:tavLst>
                                        <p:tav tm="0">
                                          <p:val>
                                            <p:fltVal val="0"/>
                                          </p:val>
                                        </p:tav>
                                        <p:tav tm="100000">
                                          <p:val>
                                            <p:strVal val="#ppt_h"/>
                                          </p:val>
                                        </p:tav>
                                      </p:tavLst>
                                    </p:anim>
                                    <p:anim calcmode="lin" valueType="num">
                                      <p:cBhvr>
                                        <p:cTn id="125" dur="1000" fill="hold"/>
                                        <p:tgtEl>
                                          <p:spTgt spid="14"/>
                                        </p:tgtEl>
                                        <p:attrNameLst>
                                          <p:attrName>style.rotation</p:attrName>
                                        </p:attrNameLst>
                                      </p:cBhvr>
                                      <p:tavLst>
                                        <p:tav tm="0">
                                          <p:val>
                                            <p:fltVal val="90"/>
                                          </p:val>
                                        </p:tav>
                                        <p:tav tm="100000">
                                          <p:val>
                                            <p:fltVal val="0"/>
                                          </p:val>
                                        </p:tav>
                                      </p:tavLst>
                                    </p:anim>
                                    <p:animEffect transition="in" filter="fade">
                                      <p:cBhvr>
                                        <p:cTn id="126" dur="1000"/>
                                        <p:tgtEl>
                                          <p:spTgt spid="14"/>
                                        </p:tgtEl>
                                      </p:cBhvr>
                                    </p:animEffect>
                                  </p:childTnLst>
                                </p:cTn>
                              </p:par>
                            </p:childTnLst>
                          </p:cTn>
                        </p:par>
                      </p:childTnLst>
                    </p:cTn>
                  </p:par>
                  <p:par>
                    <p:cTn id="127" fill="hold">
                      <p:stCondLst>
                        <p:cond delay="indefinite"/>
                      </p:stCondLst>
                      <p:childTnLst>
                        <p:par>
                          <p:cTn id="128" fill="hold">
                            <p:stCondLst>
                              <p:cond delay="0"/>
                            </p:stCondLst>
                            <p:childTnLst>
                              <p:par>
                                <p:cTn id="129" presetID="26" presetClass="entr" presetSubtype="0" fill="hold" grpId="0" nodeType="clickEffect">
                                  <p:stCondLst>
                                    <p:cond delay="0"/>
                                  </p:stCondLst>
                                  <p:childTnLst>
                                    <p:set>
                                      <p:cBhvr>
                                        <p:cTn id="130" dur="1" fill="hold">
                                          <p:stCondLst>
                                            <p:cond delay="0"/>
                                          </p:stCondLst>
                                        </p:cTn>
                                        <p:tgtEl>
                                          <p:spTgt spid="16"/>
                                        </p:tgtEl>
                                        <p:attrNameLst>
                                          <p:attrName>style.visibility</p:attrName>
                                        </p:attrNameLst>
                                      </p:cBhvr>
                                      <p:to>
                                        <p:strVal val="visible"/>
                                      </p:to>
                                    </p:set>
                                    <p:animEffect transition="in" filter="wipe(down)">
                                      <p:cBhvr>
                                        <p:cTn id="131" dur="580">
                                          <p:stCondLst>
                                            <p:cond delay="0"/>
                                          </p:stCondLst>
                                        </p:cTn>
                                        <p:tgtEl>
                                          <p:spTgt spid="16"/>
                                        </p:tgtEl>
                                      </p:cBhvr>
                                    </p:animEffect>
                                    <p:anim calcmode="lin" valueType="num">
                                      <p:cBhvr>
                                        <p:cTn id="13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7" dur="26">
                                          <p:stCondLst>
                                            <p:cond delay="650"/>
                                          </p:stCondLst>
                                        </p:cTn>
                                        <p:tgtEl>
                                          <p:spTgt spid="16"/>
                                        </p:tgtEl>
                                      </p:cBhvr>
                                      <p:to x="100000" y="60000"/>
                                    </p:animScale>
                                    <p:animScale>
                                      <p:cBhvr>
                                        <p:cTn id="138" dur="166" decel="50000">
                                          <p:stCondLst>
                                            <p:cond delay="676"/>
                                          </p:stCondLst>
                                        </p:cTn>
                                        <p:tgtEl>
                                          <p:spTgt spid="16"/>
                                        </p:tgtEl>
                                      </p:cBhvr>
                                      <p:to x="100000" y="100000"/>
                                    </p:animScale>
                                    <p:animScale>
                                      <p:cBhvr>
                                        <p:cTn id="139" dur="26">
                                          <p:stCondLst>
                                            <p:cond delay="1312"/>
                                          </p:stCondLst>
                                        </p:cTn>
                                        <p:tgtEl>
                                          <p:spTgt spid="16"/>
                                        </p:tgtEl>
                                      </p:cBhvr>
                                      <p:to x="100000" y="80000"/>
                                    </p:animScale>
                                    <p:animScale>
                                      <p:cBhvr>
                                        <p:cTn id="140" dur="166" decel="50000">
                                          <p:stCondLst>
                                            <p:cond delay="1338"/>
                                          </p:stCondLst>
                                        </p:cTn>
                                        <p:tgtEl>
                                          <p:spTgt spid="16"/>
                                        </p:tgtEl>
                                      </p:cBhvr>
                                      <p:to x="100000" y="100000"/>
                                    </p:animScale>
                                    <p:animScale>
                                      <p:cBhvr>
                                        <p:cTn id="141" dur="26">
                                          <p:stCondLst>
                                            <p:cond delay="1642"/>
                                          </p:stCondLst>
                                        </p:cTn>
                                        <p:tgtEl>
                                          <p:spTgt spid="16"/>
                                        </p:tgtEl>
                                      </p:cBhvr>
                                      <p:to x="100000" y="90000"/>
                                    </p:animScale>
                                    <p:animScale>
                                      <p:cBhvr>
                                        <p:cTn id="142" dur="166" decel="50000">
                                          <p:stCondLst>
                                            <p:cond delay="1668"/>
                                          </p:stCondLst>
                                        </p:cTn>
                                        <p:tgtEl>
                                          <p:spTgt spid="16"/>
                                        </p:tgtEl>
                                      </p:cBhvr>
                                      <p:to x="100000" y="100000"/>
                                    </p:animScale>
                                    <p:animScale>
                                      <p:cBhvr>
                                        <p:cTn id="143" dur="26">
                                          <p:stCondLst>
                                            <p:cond delay="1808"/>
                                          </p:stCondLst>
                                        </p:cTn>
                                        <p:tgtEl>
                                          <p:spTgt spid="16"/>
                                        </p:tgtEl>
                                      </p:cBhvr>
                                      <p:to x="100000" y="95000"/>
                                    </p:animScale>
                                    <p:animScale>
                                      <p:cBhvr>
                                        <p:cTn id="144" dur="166" decel="50000">
                                          <p:stCondLst>
                                            <p:cond delay="1834"/>
                                          </p:stCondLst>
                                        </p:cTn>
                                        <p:tgtEl>
                                          <p:spTgt spid="16"/>
                                        </p:tgtEl>
                                      </p:cBhvr>
                                      <p:to x="100000" y="100000"/>
                                    </p:animScale>
                                  </p:childTnLst>
                                </p:cTn>
                              </p:par>
                              <p:par>
                                <p:cTn id="145" presetID="26" presetClass="entr" presetSubtype="0" fill="hold" nodeType="withEffect">
                                  <p:stCondLst>
                                    <p:cond delay="0"/>
                                  </p:stCondLst>
                                  <p:childTnLst>
                                    <p:set>
                                      <p:cBhvr>
                                        <p:cTn id="146" dur="1" fill="hold">
                                          <p:stCondLst>
                                            <p:cond delay="0"/>
                                          </p:stCondLst>
                                        </p:cTn>
                                        <p:tgtEl>
                                          <p:spTgt spid="15"/>
                                        </p:tgtEl>
                                        <p:attrNameLst>
                                          <p:attrName>style.visibility</p:attrName>
                                        </p:attrNameLst>
                                      </p:cBhvr>
                                      <p:to>
                                        <p:strVal val="visible"/>
                                      </p:to>
                                    </p:set>
                                    <p:animEffect transition="in" filter="wipe(down)">
                                      <p:cBhvr>
                                        <p:cTn id="147" dur="580">
                                          <p:stCondLst>
                                            <p:cond delay="0"/>
                                          </p:stCondLst>
                                        </p:cTn>
                                        <p:tgtEl>
                                          <p:spTgt spid="15"/>
                                        </p:tgtEl>
                                      </p:cBhvr>
                                    </p:animEffect>
                                    <p:anim calcmode="lin" valueType="num">
                                      <p:cBhvr>
                                        <p:cTn id="14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53" dur="26">
                                          <p:stCondLst>
                                            <p:cond delay="650"/>
                                          </p:stCondLst>
                                        </p:cTn>
                                        <p:tgtEl>
                                          <p:spTgt spid="15"/>
                                        </p:tgtEl>
                                      </p:cBhvr>
                                      <p:to x="100000" y="60000"/>
                                    </p:animScale>
                                    <p:animScale>
                                      <p:cBhvr>
                                        <p:cTn id="154" dur="166" decel="50000">
                                          <p:stCondLst>
                                            <p:cond delay="676"/>
                                          </p:stCondLst>
                                        </p:cTn>
                                        <p:tgtEl>
                                          <p:spTgt spid="15"/>
                                        </p:tgtEl>
                                      </p:cBhvr>
                                      <p:to x="100000" y="100000"/>
                                    </p:animScale>
                                    <p:animScale>
                                      <p:cBhvr>
                                        <p:cTn id="155" dur="26">
                                          <p:stCondLst>
                                            <p:cond delay="1312"/>
                                          </p:stCondLst>
                                        </p:cTn>
                                        <p:tgtEl>
                                          <p:spTgt spid="15"/>
                                        </p:tgtEl>
                                      </p:cBhvr>
                                      <p:to x="100000" y="80000"/>
                                    </p:animScale>
                                    <p:animScale>
                                      <p:cBhvr>
                                        <p:cTn id="156" dur="166" decel="50000">
                                          <p:stCondLst>
                                            <p:cond delay="1338"/>
                                          </p:stCondLst>
                                        </p:cTn>
                                        <p:tgtEl>
                                          <p:spTgt spid="15"/>
                                        </p:tgtEl>
                                      </p:cBhvr>
                                      <p:to x="100000" y="100000"/>
                                    </p:animScale>
                                    <p:animScale>
                                      <p:cBhvr>
                                        <p:cTn id="157" dur="26">
                                          <p:stCondLst>
                                            <p:cond delay="1642"/>
                                          </p:stCondLst>
                                        </p:cTn>
                                        <p:tgtEl>
                                          <p:spTgt spid="15"/>
                                        </p:tgtEl>
                                      </p:cBhvr>
                                      <p:to x="100000" y="90000"/>
                                    </p:animScale>
                                    <p:animScale>
                                      <p:cBhvr>
                                        <p:cTn id="158" dur="166" decel="50000">
                                          <p:stCondLst>
                                            <p:cond delay="1668"/>
                                          </p:stCondLst>
                                        </p:cTn>
                                        <p:tgtEl>
                                          <p:spTgt spid="15"/>
                                        </p:tgtEl>
                                      </p:cBhvr>
                                      <p:to x="100000" y="100000"/>
                                    </p:animScale>
                                    <p:animScale>
                                      <p:cBhvr>
                                        <p:cTn id="159" dur="26">
                                          <p:stCondLst>
                                            <p:cond delay="1808"/>
                                          </p:stCondLst>
                                        </p:cTn>
                                        <p:tgtEl>
                                          <p:spTgt spid="15"/>
                                        </p:tgtEl>
                                      </p:cBhvr>
                                      <p:to x="100000" y="95000"/>
                                    </p:animScale>
                                    <p:animScale>
                                      <p:cBhvr>
                                        <p:cTn id="160" dur="166" decel="50000">
                                          <p:stCondLst>
                                            <p:cond delay="1834"/>
                                          </p:stCondLst>
                                        </p:cTn>
                                        <p:tgtEl>
                                          <p:spTgt spid="15"/>
                                        </p:tgtEl>
                                      </p:cBhvr>
                                      <p:to x="100000" y="100000"/>
                                    </p:animScale>
                                  </p:childTnLst>
                                </p:cTn>
                              </p:par>
                            </p:childTnLst>
                          </p:cTn>
                        </p:par>
                      </p:childTnLst>
                    </p:cTn>
                  </p:par>
                  <p:par>
                    <p:cTn id="161" fill="hold">
                      <p:stCondLst>
                        <p:cond delay="indefinite"/>
                      </p:stCondLst>
                      <p:childTnLst>
                        <p:par>
                          <p:cTn id="162" fill="hold">
                            <p:stCondLst>
                              <p:cond delay="0"/>
                            </p:stCondLst>
                            <p:childTnLst>
                              <p:par>
                                <p:cTn id="163" presetID="26" presetClass="entr" presetSubtype="0" fill="hold" grpId="0" nodeType="clickEffect">
                                  <p:stCondLst>
                                    <p:cond delay="0"/>
                                  </p:stCondLst>
                                  <p:childTnLst>
                                    <p:set>
                                      <p:cBhvr>
                                        <p:cTn id="164" dur="1" fill="hold">
                                          <p:stCondLst>
                                            <p:cond delay="0"/>
                                          </p:stCondLst>
                                        </p:cTn>
                                        <p:tgtEl>
                                          <p:spTgt spid="19"/>
                                        </p:tgtEl>
                                        <p:attrNameLst>
                                          <p:attrName>style.visibility</p:attrName>
                                        </p:attrNameLst>
                                      </p:cBhvr>
                                      <p:to>
                                        <p:strVal val="visible"/>
                                      </p:to>
                                    </p:set>
                                    <p:animEffect transition="in" filter="wipe(down)">
                                      <p:cBhvr>
                                        <p:cTn id="165" dur="580">
                                          <p:stCondLst>
                                            <p:cond delay="0"/>
                                          </p:stCondLst>
                                        </p:cTn>
                                        <p:tgtEl>
                                          <p:spTgt spid="19"/>
                                        </p:tgtEl>
                                      </p:cBhvr>
                                    </p:animEffect>
                                    <p:anim calcmode="lin" valueType="num">
                                      <p:cBhvr>
                                        <p:cTn id="16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71" dur="26">
                                          <p:stCondLst>
                                            <p:cond delay="650"/>
                                          </p:stCondLst>
                                        </p:cTn>
                                        <p:tgtEl>
                                          <p:spTgt spid="19"/>
                                        </p:tgtEl>
                                      </p:cBhvr>
                                      <p:to x="100000" y="60000"/>
                                    </p:animScale>
                                    <p:animScale>
                                      <p:cBhvr>
                                        <p:cTn id="172" dur="166" decel="50000">
                                          <p:stCondLst>
                                            <p:cond delay="676"/>
                                          </p:stCondLst>
                                        </p:cTn>
                                        <p:tgtEl>
                                          <p:spTgt spid="19"/>
                                        </p:tgtEl>
                                      </p:cBhvr>
                                      <p:to x="100000" y="100000"/>
                                    </p:animScale>
                                    <p:animScale>
                                      <p:cBhvr>
                                        <p:cTn id="173" dur="26">
                                          <p:stCondLst>
                                            <p:cond delay="1312"/>
                                          </p:stCondLst>
                                        </p:cTn>
                                        <p:tgtEl>
                                          <p:spTgt spid="19"/>
                                        </p:tgtEl>
                                      </p:cBhvr>
                                      <p:to x="100000" y="80000"/>
                                    </p:animScale>
                                    <p:animScale>
                                      <p:cBhvr>
                                        <p:cTn id="174" dur="166" decel="50000">
                                          <p:stCondLst>
                                            <p:cond delay="1338"/>
                                          </p:stCondLst>
                                        </p:cTn>
                                        <p:tgtEl>
                                          <p:spTgt spid="19"/>
                                        </p:tgtEl>
                                      </p:cBhvr>
                                      <p:to x="100000" y="100000"/>
                                    </p:animScale>
                                    <p:animScale>
                                      <p:cBhvr>
                                        <p:cTn id="175" dur="26">
                                          <p:stCondLst>
                                            <p:cond delay="1642"/>
                                          </p:stCondLst>
                                        </p:cTn>
                                        <p:tgtEl>
                                          <p:spTgt spid="19"/>
                                        </p:tgtEl>
                                      </p:cBhvr>
                                      <p:to x="100000" y="90000"/>
                                    </p:animScale>
                                    <p:animScale>
                                      <p:cBhvr>
                                        <p:cTn id="176" dur="166" decel="50000">
                                          <p:stCondLst>
                                            <p:cond delay="1668"/>
                                          </p:stCondLst>
                                        </p:cTn>
                                        <p:tgtEl>
                                          <p:spTgt spid="19"/>
                                        </p:tgtEl>
                                      </p:cBhvr>
                                      <p:to x="100000" y="100000"/>
                                    </p:animScale>
                                    <p:animScale>
                                      <p:cBhvr>
                                        <p:cTn id="177" dur="26">
                                          <p:stCondLst>
                                            <p:cond delay="1808"/>
                                          </p:stCondLst>
                                        </p:cTn>
                                        <p:tgtEl>
                                          <p:spTgt spid="19"/>
                                        </p:tgtEl>
                                      </p:cBhvr>
                                      <p:to x="100000" y="95000"/>
                                    </p:animScale>
                                    <p:animScale>
                                      <p:cBhvr>
                                        <p:cTn id="178" dur="166" decel="50000">
                                          <p:stCondLst>
                                            <p:cond delay="1834"/>
                                          </p:stCondLst>
                                        </p:cTn>
                                        <p:tgtEl>
                                          <p:spTgt spid="19"/>
                                        </p:tgtEl>
                                      </p:cBhvr>
                                      <p:to x="100000" y="100000"/>
                                    </p:animScale>
                                  </p:childTnLst>
                                </p:cTn>
                              </p:par>
                              <p:par>
                                <p:cTn id="179" presetID="26" presetClass="entr" presetSubtype="0" fill="hold" nodeType="withEffect">
                                  <p:stCondLst>
                                    <p:cond delay="0"/>
                                  </p:stCondLst>
                                  <p:childTnLst>
                                    <p:set>
                                      <p:cBhvr>
                                        <p:cTn id="180" dur="1" fill="hold">
                                          <p:stCondLst>
                                            <p:cond delay="0"/>
                                          </p:stCondLst>
                                        </p:cTn>
                                        <p:tgtEl>
                                          <p:spTgt spid="18"/>
                                        </p:tgtEl>
                                        <p:attrNameLst>
                                          <p:attrName>style.visibility</p:attrName>
                                        </p:attrNameLst>
                                      </p:cBhvr>
                                      <p:to>
                                        <p:strVal val="visible"/>
                                      </p:to>
                                    </p:set>
                                    <p:animEffect transition="in" filter="wipe(down)">
                                      <p:cBhvr>
                                        <p:cTn id="181" dur="580">
                                          <p:stCondLst>
                                            <p:cond delay="0"/>
                                          </p:stCondLst>
                                        </p:cTn>
                                        <p:tgtEl>
                                          <p:spTgt spid="18"/>
                                        </p:tgtEl>
                                      </p:cBhvr>
                                    </p:animEffect>
                                    <p:anim calcmode="lin" valueType="num">
                                      <p:cBhvr>
                                        <p:cTn id="18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8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8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8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8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87" dur="26">
                                          <p:stCondLst>
                                            <p:cond delay="650"/>
                                          </p:stCondLst>
                                        </p:cTn>
                                        <p:tgtEl>
                                          <p:spTgt spid="18"/>
                                        </p:tgtEl>
                                      </p:cBhvr>
                                      <p:to x="100000" y="60000"/>
                                    </p:animScale>
                                    <p:animScale>
                                      <p:cBhvr>
                                        <p:cTn id="188" dur="166" decel="50000">
                                          <p:stCondLst>
                                            <p:cond delay="676"/>
                                          </p:stCondLst>
                                        </p:cTn>
                                        <p:tgtEl>
                                          <p:spTgt spid="18"/>
                                        </p:tgtEl>
                                      </p:cBhvr>
                                      <p:to x="100000" y="100000"/>
                                    </p:animScale>
                                    <p:animScale>
                                      <p:cBhvr>
                                        <p:cTn id="189" dur="26">
                                          <p:stCondLst>
                                            <p:cond delay="1312"/>
                                          </p:stCondLst>
                                        </p:cTn>
                                        <p:tgtEl>
                                          <p:spTgt spid="18"/>
                                        </p:tgtEl>
                                      </p:cBhvr>
                                      <p:to x="100000" y="80000"/>
                                    </p:animScale>
                                    <p:animScale>
                                      <p:cBhvr>
                                        <p:cTn id="190" dur="166" decel="50000">
                                          <p:stCondLst>
                                            <p:cond delay="1338"/>
                                          </p:stCondLst>
                                        </p:cTn>
                                        <p:tgtEl>
                                          <p:spTgt spid="18"/>
                                        </p:tgtEl>
                                      </p:cBhvr>
                                      <p:to x="100000" y="100000"/>
                                    </p:animScale>
                                    <p:animScale>
                                      <p:cBhvr>
                                        <p:cTn id="191" dur="26">
                                          <p:stCondLst>
                                            <p:cond delay="1642"/>
                                          </p:stCondLst>
                                        </p:cTn>
                                        <p:tgtEl>
                                          <p:spTgt spid="18"/>
                                        </p:tgtEl>
                                      </p:cBhvr>
                                      <p:to x="100000" y="90000"/>
                                    </p:animScale>
                                    <p:animScale>
                                      <p:cBhvr>
                                        <p:cTn id="192" dur="166" decel="50000">
                                          <p:stCondLst>
                                            <p:cond delay="1668"/>
                                          </p:stCondLst>
                                        </p:cTn>
                                        <p:tgtEl>
                                          <p:spTgt spid="18"/>
                                        </p:tgtEl>
                                      </p:cBhvr>
                                      <p:to x="100000" y="100000"/>
                                    </p:animScale>
                                    <p:animScale>
                                      <p:cBhvr>
                                        <p:cTn id="193" dur="26">
                                          <p:stCondLst>
                                            <p:cond delay="1808"/>
                                          </p:stCondLst>
                                        </p:cTn>
                                        <p:tgtEl>
                                          <p:spTgt spid="18"/>
                                        </p:tgtEl>
                                      </p:cBhvr>
                                      <p:to x="100000" y="95000"/>
                                    </p:animScale>
                                    <p:animScale>
                                      <p:cBhvr>
                                        <p:cTn id="194"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2" grpId="0" animBg="1"/>
      <p:bldP spid="14" grpId="0"/>
      <p:bldP spid="16"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 feel I successfully showed Frank’s deep and unspoken hatred for his Mother in law in the section when the rest of the cast froze and I acted out Frank’s thought’s about his mother in law, right after she had belched. </a:t>
            </a:r>
          </a:p>
          <a:p>
            <a:pPr marL="0" indent="0">
              <a:buNone/>
            </a:pPr>
            <a:r>
              <a:rPr lang="en-US" dirty="0" smtClean="0">
                <a:solidFill>
                  <a:srgbClr val="FF0000"/>
                </a:solidFill>
              </a:rPr>
              <a:t>On the line ‘I wish they were dead’ I turned to the audience and remained fairly calm and had a genuine tone to my voice- showing how sincere Frank felt. I also left a </a:t>
            </a:r>
            <a:r>
              <a:rPr lang="en-US" dirty="0">
                <a:solidFill>
                  <a:srgbClr val="FF0000"/>
                </a:solidFill>
              </a:rPr>
              <a:t>pause between they and </a:t>
            </a:r>
            <a:r>
              <a:rPr lang="en-US" dirty="0" smtClean="0">
                <a:solidFill>
                  <a:srgbClr val="FF0000"/>
                </a:solidFill>
              </a:rPr>
              <a:t>dead to help </a:t>
            </a:r>
            <a:r>
              <a:rPr lang="en-US" dirty="0" err="1" smtClean="0">
                <a:solidFill>
                  <a:srgbClr val="FF0000"/>
                </a:solidFill>
              </a:rPr>
              <a:t>emphasise</a:t>
            </a:r>
            <a:r>
              <a:rPr lang="en-US" dirty="0" smtClean="0">
                <a:solidFill>
                  <a:srgbClr val="FF0000"/>
                </a:solidFill>
              </a:rPr>
              <a:t> the word dead, which I further achieved by annunciating </a:t>
            </a:r>
            <a:r>
              <a:rPr lang="en-US" dirty="0">
                <a:solidFill>
                  <a:srgbClr val="FF0000"/>
                </a:solidFill>
              </a:rPr>
              <a:t>the hard d </a:t>
            </a:r>
            <a:r>
              <a:rPr lang="en-US" dirty="0" smtClean="0">
                <a:solidFill>
                  <a:srgbClr val="FF0000"/>
                </a:solidFill>
              </a:rPr>
              <a:t>sounds. I looked up and tightly clasped my hands together, with so much tension they were shaking, as if praying for it to come true. </a:t>
            </a:r>
          </a:p>
          <a:p>
            <a:pPr marL="0" indent="0">
              <a:buNone/>
            </a:pPr>
            <a:r>
              <a:rPr lang="en-US" dirty="0" smtClean="0">
                <a:solidFill>
                  <a:schemeClr val="accent1">
                    <a:lumMod val="75000"/>
                  </a:schemeClr>
                </a:solidFill>
              </a:rPr>
              <a:t>I further showed my character’s attitude towards his mother in law a few lines later when I leapt on the table (again this was still Frank’s imagination) and aggressively mimed kicked her in the head while screaming ‘You stupid belching prick!”, I turned to the audience to show my wide, crazed eyes and screwed up face. My whole body was shaking with tension, demonstrating just how poor Frank’s relationship with his mother in law is.</a:t>
            </a:r>
            <a:endParaRPr lang="en-GB" dirty="0">
              <a:solidFill>
                <a:srgbClr val="FF0000"/>
              </a:solidFill>
            </a:endParaRPr>
          </a:p>
          <a:p>
            <a:pPr marL="0" indent="0">
              <a:buNone/>
            </a:pPr>
            <a:endParaRPr lang="en-US" dirty="0" smtClean="0"/>
          </a:p>
          <a:p>
            <a:pPr marL="0" indent="0">
              <a:buNone/>
            </a:pPr>
            <a:endParaRPr lang="en-US" dirty="0"/>
          </a:p>
        </p:txBody>
      </p:sp>
      <p:cxnSp>
        <p:nvCxnSpPr>
          <p:cNvPr id="5" name="Straight Connector 4"/>
          <p:cNvCxnSpPr/>
          <p:nvPr/>
        </p:nvCxnSpPr>
        <p:spPr>
          <a:xfrm>
            <a:off x="1259632" y="1844824"/>
            <a:ext cx="108012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799692" y="2132856"/>
            <a:ext cx="82809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27784" y="4221088"/>
            <a:ext cx="20882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879812" y="5445224"/>
            <a:ext cx="108012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841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US" dirty="0"/>
          </a:p>
          <a:p>
            <a:endParaRPr lang="en-GB" dirty="0"/>
          </a:p>
        </p:txBody>
      </p:sp>
      <p:sp>
        <p:nvSpPr>
          <p:cNvPr id="4" name="TextBox 3"/>
          <p:cNvSpPr txBox="1"/>
          <p:nvPr/>
        </p:nvSpPr>
        <p:spPr>
          <a:xfrm>
            <a:off x="457200" y="1600200"/>
            <a:ext cx="7715200" cy="4247317"/>
          </a:xfrm>
          <a:prstGeom prst="rect">
            <a:avLst/>
          </a:prstGeom>
          <a:noFill/>
        </p:spPr>
        <p:txBody>
          <a:bodyPr wrap="square" rtlCol="0">
            <a:spAutoFit/>
          </a:bodyPr>
          <a:lstStyle/>
          <a:p>
            <a:r>
              <a:rPr lang="en-GB" sz="3600" dirty="0"/>
              <a:t>Analyse your success in demonstrating your character’s attitude(s) to and/or relationships with other characters on stage at particular moments. You should refer to </a:t>
            </a:r>
            <a:r>
              <a:rPr lang="en-GB" sz="3600" b="1" dirty="0"/>
              <a:t>two </a:t>
            </a:r>
            <a:r>
              <a:rPr lang="en-GB" sz="3600" dirty="0"/>
              <a:t>specific sections of the play and give clear reasons to support your answer.</a:t>
            </a:r>
          </a:p>
          <a:p>
            <a:endParaRPr lang="en-GB" dirty="0"/>
          </a:p>
        </p:txBody>
      </p:sp>
    </p:spTree>
    <p:extLst>
      <p:ext uri="{BB962C8B-B14F-4D97-AF65-F5344CB8AC3E}">
        <p14:creationId xmlns:p14="http://schemas.microsoft.com/office/powerpoint/2010/main" val="969039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key words in your answer</a:t>
            </a:r>
            <a:endParaRPr lang="en-GB" dirty="0"/>
          </a:p>
        </p:txBody>
      </p:sp>
      <p:sp>
        <p:nvSpPr>
          <p:cNvPr id="3" name="Content Placeholder 2"/>
          <p:cNvSpPr>
            <a:spLocks noGrp="1"/>
          </p:cNvSpPr>
          <p:nvPr>
            <p:ph idx="1"/>
          </p:nvPr>
        </p:nvSpPr>
        <p:spPr/>
        <p:txBody>
          <a:bodyPr/>
          <a:lstStyle/>
          <a:p>
            <a:r>
              <a:rPr lang="en-GB" b="1" dirty="0"/>
              <a:t>0 5 </a:t>
            </a:r>
            <a:r>
              <a:rPr lang="en-GB" dirty="0"/>
              <a:t>Explain how you developed both your vocal and your physical skills during rehearsals to create a character that was appropriate to your group’s interpretation of the play script. Give clear details of your research, rehearsal and other preparation work that helped you to understand and perform your </a:t>
            </a:r>
            <a:r>
              <a:rPr lang="en-GB" dirty="0" smtClean="0"/>
              <a:t>character. Give 3 examples</a:t>
            </a:r>
          </a:p>
        </p:txBody>
      </p:sp>
      <p:cxnSp>
        <p:nvCxnSpPr>
          <p:cNvPr id="5" name="Straight Connector 4"/>
          <p:cNvCxnSpPr/>
          <p:nvPr/>
        </p:nvCxnSpPr>
        <p:spPr>
          <a:xfrm>
            <a:off x="4283968" y="2060848"/>
            <a:ext cx="1728192"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6" name="Straight Connector 5"/>
          <p:cNvCxnSpPr/>
          <p:nvPr/>
        </p:nvCxnSpPr>
        <p:spPr>
          <a:xfrm>
            <a:off x="6804248" y="2564904"/>
            <a:ext cx="1728192"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7" name="Straight Connector 6"/>
          <p:cNvCxnSpPr/>
          <p:nvPr/>
        </p:nvCxnSpPr>
        <p:spPr>
          <a:xfrm>
            <a:off x="1259632" y="3068960"/>
            <a:ext cx="302433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9" name="Straight Connector 8"/>
          <p:cNvCxnSpPr/>
          <p:nvPr/>
        </p:nvCxnSpPr>
        <p:spPr>
          <a:xfrm>
            <a:off x="1619672" y="3573016"/>
            <a:ext cx="662473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1" name="Straight Connector 10"/>
          <p:cNvCxnSpPr/>
          <p:nvPr/>
        </p:nvCxnSpPr>
        <p:spPr>
          <a:xfrm>
            <a:off x="5076056" y="4005064"/>
            <a:ext cx="1368152" cy="0"/>
          </a:xfrm>
          <a:prstGeom prst="line">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53084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explanation</a:t>
            </a:r>
            <a:endParaRPr lang="en-GB" dirty="0"/>
          </a:p>
        </p:txBody>
      </p:sp>
      <p:sp>
        <p:nvSpPr>
          <p:cNvPr id="3" name="Content Placeholder 2"/>
          <p:cNvSpPr>
            <a:spLocks noGrp="1"/>
          </p:cNvSpPr>
          <p:nvPr>
            <p:ph idx="1"/>
          </p:nvPr>
        </p:nvSpPr>
        <p:spPr/>
        <p:txBody>
          <a:bodyPr/>
          <a:lstStyle/>
          <a:p>
            <a:r>
              <a:rPr lang="en-US" dirty="0" smtClean="0"/>
              <a:t>Any question starting with explain should be tackled as follows-</a:t>
            </a:r>
          </a:p>
          <a:p>
            <a:endParaRPr lang="en-US" dirty="0"/>
          </a:p>
          <a:p>
            <a:pPr marL="0" indent="0">
              <a:buNone/>
            </a:pPr>
            <a:r>
              <a:rPr lang="en-US" dirty="0" smtClean="0"/>
              <a:t>1.  State what you wanted to achieve (the effect for the audience)</a:t>
            </a:r>
          </a:p>
          <a:p>
            <a:pPr marL="0" indent="0">
              <a:buNone/>
            </a:pPr>
            <a:r>
              <a:rPr lang="en-US" dirty="0" smtClean="0"/>
              <a:t>2 .  Give examples of how you achieved it</a:t>
            </a:r>
          </a:p>
          <a:p>
            <a:pPr marL="0" indent="0">
              <a:buNone/>
            </a:pPr>
            <a:r>
              <a:rPr lang="en-US" dirty="0" smtClean="0"/>
              <a:t>3. Use gingerbread man, possibly for a specific moment</a:t>
            </a:r>
            <a:endParaRPr lang="en-GB" dirty="0"/>
          </a:p>
        </p:txBody>
      </p:sp>
    </p:spTree>
    <p:extLst>
      <p:ext uri="{BB962C8B-B14F-4D97-AF65-F5344CB8AC3E}">
        <p14:creationId xmlns:p14="http://schemas.microsoft.com/office/powerpoint/2010/main" val="1810909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Technique (use words from the question</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solidFill>
                  <a:srgbClr val="FF0000"/>
                </a:solidFill>
              </a:rPr>
              <a:t>What did Play text or your groups choices decided your character should be portrayed?</a:t>
            </a:r>
          </a:p>
          <a:p>
            <a:pPr marL="514350" indent="-514350">
              <a:buFont typeface="+mj-lt"/>
              <a:buAutoNum type="arabicPeriod"/>
            </a:pPr>
            <a:r>
              <a:rPr lang="en-GB" dirty="0" smtClean="0">
                <a:solidFill>
                  <a:schemeClr val="tx2">
                    <a:lumMod val="60000"/>
                    <a:lumOff val="40000"/>
                  </a:schemeClr>
                </a:solidFill>
              </a:rPr>
              <a:t>In rehearsal (</a:t>
            </a:r>
            <a:r>
              <a:rPr lang="en-GB" dirty="0" err="1" smtClean="0">
                <a:solidFill>
                  <a:schemeClr val="tx2">
                    <a:lumMod val="60000"/>
                    <a:lumOff val="40000"/>
                  </a:schemeClr>
                </a:solidFill>
              </a:rPr>
              <a:t>improv</a:t>
            </a:r>
            <a:r>
              <a:rPr lang="en-GB" dirty="0" smtClean="0">
                <a:solidFill>
                  <a:schemeClr val="tx2">
                    <a:lumMod val="60000"/>
                    <a:lumOff val="40000"/>
                  </a:schemeClr>
                </a:solidFill>
              </a:rPr>
              <a:t>, research, used music etc.) you created a character by (how you used your voice or physical skills)</a:t>
            </a:r>
          </a:p>
          <a:p>
            <a:pPr marL="514350" indent="-514350">
              <a:buFont typeface="+mj-lt"/>
              <a:buAutoNum type="arabicPeriod"/>
            </a:pPr>
            <a:r>
              <a:rPr lang="en-GB" dirty="0" smtClean="0">
                <a:solidFill>
                  <a:schemeClr val="accent3">
                    <a:lumMod val="75000"/>
                  </a:schemeClr>
                </a:solidFill>
              </a:rPr>
              <a:t>Gingerbread man how you showed this, ideally applying it to a specific moment in the play (line, series of lines or action).</a:t>
            </a:r>
            <a:endParaRPr lang="en-GB" dirty="0">
              <a:solidFill>
                <a:schemeClr val="accent3">
                  <a:lumMod val="75000"/>
                </a:schemeClr>
              </a:solidFill>
            </a:endParaRPr>
          </a:p>
        </p:txBody>
      </p:sp>
    </p:spTree>
    <p:extLst>
      <p:ext uri="{BB962C8B-B14F-4D97-AF65-F5344CB8AC3E}">
        <p14:creationId xmlns:p14="http://schemas.microsoft.com/office/powerpoint/2010/main" val="222155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865515"/>
          </a:xfrm>
        </p:spPr>
        <p:txBody>
          <a:bodyPr>
            <a:normAutofit fontScale="85000" lnSpcReduction="20000"/>
          </a:bodyPr>
          <a:lstStyle/>
          <a:p>
            <a:pPr marL="0" indent="0">
              <a:buNone/>
            </a:pPr>
            <a:r>
              <a:rPr lang="en-US" dirty="0" smtClean="0">
                <a:solidFill>
                  <a:srgbClr val="FF0000"/>
                </a:solidFill>
              </a:rPr>
              <a:t>The </a:t>
            </a:r>
            <a:r>
              <a:rPr lang="en-US" dirty="0" err="1" smtClean="0">
                <a:solidFill>
                  <a:srgbClr val="FF0000"/>
                </a:solidFill>
              </a:rPr>
              <a:t>playscript</a:t>
            </a:r>
            <a:r>
              <a:rPr lang="en-US" dirty="0" smtClean="0">
                <a:solidFill>
                  <a:srgbClr val="FF0000"/>
                </a:solidFill>
              </a:rPr>
              <a:t> had made it clear that Christopher had Asperger’s Syndrome. </a:t>
            </a:r>
          </a:p>
          <a:p>
            <a:pPr marL="0" indent="0">
              <a:buNone/>
            </a:pPr>
            <a:r>
              <a:rPr lang="en-US" dirty="0" smtClean="0">
                <a:solidFill>
                  <a:srgbClr val="0070C0"/>
                </a:solidFill>
              </a:rPr>
              <a:t>I researched this and found that the symptoms, which I would need to portray to correctly create the character, were; not making eye contact, having nervous ticks, being easily overwhelmed and seeing things as facts rather than through emotions. </a:t>
            </a:r>
          </a:p>
          <a:p>
            <a:pPr marL="0" indent="0">
              <a:buNone/>
            </a:pPr>
            <a:r>
              <a:rPr lang="en-US" dirty="0" smtClean="0">
                <a:solidFill>
                  <a:schemeClr val="accent3">
                    <a:lumMod val="50000"/>
                  </a:schemeClr>
                </a:solidFill>
              </a:rPr>
              <a:t>When first rehearsing the scene where the policeman finds Christopher next to the dead dog, I developed a nervous tick to show I was overwhelmed by frantically rubbing my legs, darting my gaze around the stage (but never to the policeman’s eyes) and moaning gently to myself. When he asked ‘what are you doing?’ I responded in a matter of fact tone, and a puzzled face- showing Christopher does not understand why he has been asked such a simple question.</a:t>
            </a:r>
            <a:endParaRPr lang="en-GB" dirty="0">
              <a:solidFill>
                <a:srgbClr val="0070C0"/>
              </a:solidFill>
            </a:endParaRPr>
          </a:p>
        </p:txBody>
      </p:sp>
    </p:spTree>
    <p:extLst>
      <p:ext uri="{BB962C8B-B14F-4D97-AF65-F5344CB8AC3E}">
        <p14:creationId xmlns:p14="http://schemas.microsoft.com/office/powerpoint/2010/main" val="367558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865515"/>
          </a:xfrm>
        </p:spPr>
        <p:txBody>
          <a:bodyPr>
            <a:normAutofit fontScale="77500" lnSpcReduction="20000"/>
          </a:bodyPr>
          <a:lstStyle/>
          <a:p>
            <a:pPr marL="0" indent="0">
              <a:buNone/>
            </a:pPr>
            <a:r>
              <a:rPr lang="en-US" dirty="0" smtClean="0">
                <a:solidFill>
                  <a:srgbClr val="FF0000"/>
                </a:solidFill>
              </a:rPr>
              <a:t>I played Stephanie Boyce in ‘Living with lady Macbeth’, my group interpreted her as a bully who was in a gang with the ‘pretty’ and popular girls. </a:t>
            </a:r>
          </a:p>
          <a:p>
            <a:pPr marL="0" indent="0">
              <a:buNone/>
            </a:pPr>
            <a:r>
              <a:rPr lang="en-US" dirty="0" smtClean="0">
                <a:solidFill>
                  <a:srgbClr val="00B0F0"/>
                </a:solidFill>
              </a:rPr>
              <a:t>In order to create this side of my character, I chose a piece of cheerleading music with loud prominent claps and chanting which fit the tone of my character, I put this on in rehearsal to help me develop my physical skills appropriately to show her obsession with her appearance </a:t>
            </a:r>
          </a:p>
          <a:p>
            <a:pPr marL="0" indent="0">
              <a:buNone/>
            </a:pPr>
            <a:r>
              <a:rPr lang="en-US" dirty="0" smtClean="0">
                <a:solidFill>
                  <a:schemeClr val="accent3">
                    <a:lumMod val="50000"/>
                  </a:schemeClr>
                </a:solidFill>
              </a:rPr>
              <a:t>When I entered the stage I immediately pushed out my chest and bottom, to accentuate these features. I walked in time to the music swinging my hips to the rhythm, showing my character’s confidence. I stood close to the audience with my hand on my hip, glaring out at an imagined audience and shaking my head at them in time to the fast paced music showing how I judge them on their appearance. I then turned at the end of the intro, flicking my hair wildly again drawing attention to my appearance.</a:t>
            </a:r>
            <a:endParaRPr lang="en-GB" dirty="0">
              <a:solidFill>
                <a:schemeClr val="accent3">
                  <a:lumMod val="50000"/>
                </a:schemeClr>
              </a:solidFill>
            </a:endParaRPr>
          </a:p>
        </p:txBody>
      </p:sp>
    </p:spTree>
    <p:extLst>
      <p:ext uri="{BB962C8B-B14F-4D97-AF65-F5344CB8AC3E}">
        <p14:creationId xmlns:p14="http://schemas.microsoft.com/office/powerpoint/2010/main" val="377352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Technique (use words from the question</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solidFill>
                  <a:srgbClr val="FF0000"/>
                </a:solidFill>
              </a:rPr>
              <a:t>What did Play text or your groups choices decided your character should be portrayed?</a:t>
            </a:r>
          </a:p>
          <a:p>
            <a:pPr marL="514350" indent="-514350">
              <a:buFont typeface="+mj-lt"/>
              <a:buAutoNum type="arabicPeriod"/>
            </a:pPr>
            <a:r>
              <a:rPr lang="en-GB" dirty="0" smtClean="0">
                <a:solidFill>
                  <a:schemeClr val="tx2">
                    <a:lumMod val="60000"/>
                    <a:lumOff val="40000"/>
                  </a:schemeClr>
                </a:solidFill>
              </a:rPr>
              <a:t>In rehearsal (</a:t>
            </a:r>
            <a:r>
              <a:rPr lang="en-GB" dirty="0" err="1" smtClean="0">
                <a:solidFill>
                  <a:schemeClr val="tx2">
                    <a:lumMod val="60000"/>
                    <a:lumOff val="40000"/>
                  </a:schemeClr>
                </a:solidFill>
              </a:rPr>
              <a:t>improv</a:t>
            </a:r>
            <a:r>
              <a:rPr lang="en-GB" dirty="0" smtClean="0">
                <a:solidFill>
                  <a:schemeClr val="tx2">
                    <a:lumMod val="60000"/>
                    <a:lumOff val="40000"/>
                  </a:schemeClr>
                </a:solidFill>
              </a:rPr>
              <a:t>, research, used music etc.) you created a character by (how you used your voice or physical skills)</a:t>
            </a:r>
          </a:p>
          <a:p>
            <a:pPr marL="514350" indent="-514350">
              <a:buFont typeface="+mj-lt"/>
              <a:buAutoNum type="arabicPeriod"/>
            </a:pPr>
            <a:r>
              <a:rPr lang="en-GB" dirty="0" smtClean="0">
                <a:solidFill>
                  <a:schemeClr val="accent3">
                    <a:lumMod val="75000"/>
                  </a:schemeClr>
                </a:solidFill>
              </a:rPr>
              <a:t>Gingerbread man how you showed this applying it to a specific moment in the play (line, series of lines or action).</a:t>
            </a:r>
            <a:endParaRPr lang="en-GB" dirty="0">
              <a:solidFill>
                <a:schemeClr val="accent3">
                  <a:lumMod val="75000"/>
                </a:schemeClr>
              </a:solidFill>
            </a:endParaRPr>
          </a:p>
        </p:txBody>
      </p:sp>
    </p:spTree>
    <p:extLst>
      <p:ext uri="{BB962C8B-B14F-4D97-AF65-F5344CB8AC3E}">
        <p14:creationId xmlns:p14="http://schemas.microsoft.com/office/powerpoint/2010/main" val="2198689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 use key words from the Q</a:t>
            </a:r>
            <a:endParaRPr lang="en-GB" dirty="0"/>
          </a:p>
        </p:txBody>
      </p:sp>
      <p:sp>
        <p:nvSpPr>
          <p:cNvPr id="3" name="Content Placeholder 2"/>
          <p:cNvSpPr>
            <a:spLocks noGrp="1"/>
          </p:cNvSpPr>
          <p:nvPr>
            <p:ph idx="1"/>
          </p:nvPr>
        </p:nvSpPr>
        <p:spPr/>
        <p:txBody>
          <a:bodyPr/>
          <a:lstStyle/>
          <a:p>
            <a:r>
              <a:rPr lang="en-GB" dirty="0"/>
              <a:t>Analyse your success in demonstrating your character’s attitude(s) to </a:t>
            </a:r>
            <a:r>
              <a:rPr lang="en-GB" dirty="0" smtClean="0"/>
              <a:t>and/or relationships </a:t>
            </a:r>
            <a:r>
              <a:rPr lang="en-GB" dirty="0"/>
              <a:t>with other characters on stage at particular moments. You should refer to </a:t>
            </a:r>
            <a:r>
              <a:rPr lang="en-GB" b="1" dirty="0" smtClean="0"/>
              <a:t>two </a:t>
            </a:r>
            <a:r>
              <a:rPr lang="en-GB" dirty="0"/>
              <a:t>specific </a:t>
            </a:r>
            <a:r>
              <a:rPr lang="en-GB" dirty="0" smtClean="0"/>
              <a:t>sections </a:t>
            </a:r>
            <a:r>
              <a:rPr lang="en-GB" dirty="0"/>
              <a:t>of the play and give clear reasons to support your answer.</a:t>
            </a:r>
          </a:p>
          <a:p>
            <a:endParaRPr lang="en-GB" dirty="0"/>
          </a:p>
        </p:txBody>
      </p:sp>
      <p:cxnSp>
        <p:nvCxnSpPr>
          <p:cNvPr id="4" name="Straight Connector 3"/>
          <p:cNvCxnSpPr/>
          <p:nvPr/>
        </p:nvCxnSpPr>
        <p:spPr>
          <a:xfrm>
            <a:off x="899592" y="2564904"/>
            <a:ext cx="3168352"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6" name="Straight Connector 5"/>
          <p:cNvCxnSpPr/>
          <p:nvPr/>
        </p:nvCxnSpPr>
        <p:spPr>
          <a:xfrm>
            <a:off x="6300192" y="2564904"/>
            <a:ext cx="2016224"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8" name="Straight Connector 7"/>
          <p:cNvCxnSpPr/>
          <p:nvPr/>
        </p:nvCxnSpPr>
        <p:spPr>
          <a:xfrm>
            <a:off x="899592" y="4077072"/>
            <a:ext cx="2952328"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0" name="Straight Connector 9"/>
          <p:cNvCxnSpPr/>
          <p:nvPr/>
        </p:nvCxnSpPr>
        <p:spPr>
          <a:xfrm>
            <a:off x="5868144" y="3573016"/>
            <a:ext cx="648072"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5" name="Straight Connector 14"/>
          <p:cNvCxnSpPr/>
          <p:nvPr/>
        </p:nvCxnSpPr>
        <p:spPr>
          <a:xfrm>
            <a:off x="3059832" y="2060848"/>
            <a:ext cx="1368152" cy="0"/>
          </a:xfrm>
          <a:prstGeom prst="line">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83194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analysis</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Any question asking for an analysis wants to you to explain why something was a success (this is because of the audience normally)</a:t>
            </a:r>
          </a:p>
          <a:p>
            <a:endParaRPr lang="en-US" dirty="0"/>
          </a:p>
          <a:p>
            <a:pPr marL="0" indent="0">
              <a:buNone/>
            </a:pPr>
            <a:r>
              <a:rPr lang="en-US" dirty="0" smtClean="0"/>
              <a:t>So its-</a:t>
            </a:r>
          </a:p>
          <a:p>
            <a:pPr marL="0" indent="0">
              <a:buNone/>
            </a:pPr>
            <a:r>
              <a:rPr lang="en-US" dirty="0" smtClean="0"/>
              <a:t>1.  I successfully showed…</a:t>
            </a:r>
          </a:p>
          <a:p>
            <a:pPr marL="0" indent="0">
              <a:buNone/>
            </a:pPr>
            <a:r>
              <a:rPr lang="en-US" dirty="0" smtClean="0"/>
              <a:t>2.  How I did it (Gingerbread man)</a:t>
            </a:r>
          </a:p>
          <a:p>
            <a:pPr marL="0" indent="0">
              <a:buNone/>
            </a:pPr>
            <a:r>
              <a:rPr lang="en-US" dirty="0" smtClean="0"/>
              <a:t>3.  Why it was a success (audience response, atmosphere it created, the length of a pause, the proxemics</a:t>
            </a:r>
          </a:p>
          <a:p>
            <a:pPr marL="514350" indent="-514350">
              <a:buAutoNum type="arabicPeriod"/>
            </a:pPr>
            <a:endParaRPr lang="en-GB" dirty="0"/>
          </a:p>
        </p:txBody>
      </p:sp>
    </p:spTree>
    <p:extLst>
      <p:ext uri="{BB962C8B-B14F-4D97-AF65-F5344CB8AC3E}">
        <p14:creationId xmlns:p14="http://schemas.microsoft.com/office/powerpoint/2010/main" val="986146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4597</TotalTime>
  <Words>1170</Words>
  <Application>Microsoft Office PowerPoint</Application>
  <PresentationFormat>On-screen Show (4:3)</PresentationFormat>
  <Paragraphs>63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So I marked some answers</vt:lpstr>
      <vt:lpstr>Use the key words in your answer</vt:lpstr>
      <vt:lpstr>An explanation</vt:lpstr>
      <vt:lpstr>Technique (use words from the question</vt:lpstr>
      <vt:lpstr>PowerPoint Presentation</vt:lpstr>
      <vt:lpstr>PowerPoint Presentation</vt:lpstr>
      <vt:lpstr>Technique (use words from the question</vt:lpstr>
      <vt:lpstr>Again, use key words from the Q</vt:lpstr>
      <vt:lpstr>An analysis</vt:lpstr>
      <vt:lpstr>Curious</vt:lpstr>
      <vt:lpstr>Gingerbread how you showed the relationship in 2 sections</vt:lpstr>
      <vt:lpstr>PowerPoint Presentation</vt:lpstr>
      <vt:lpstr>PowerPoint Presentation</vt:lpstr>
    </vt:vector>
  </TitlesOfParts>
  <Company>Bexley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otley_h</dc:creator>
  <cp:lastModifiedBy>otley_h</cp:lastModifiedBy>
  <cp:revision>27</cp:revision>
  <dcterms:created xsi:type="dcterms:W3CDTF">2012-07-02T06:49:53Z</dcterms:created>
  <dcterms:modified xsi:type="dcterms:W3CDTF">2015-04-17T12:28:54Z</dcterms:modified>
</cp:coreProperties>
</file>